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4"/>
  </p:sldMasterIdLst>
  <p:notesMasterIdLst>
    <p:notesMasterId r:id="rId47"/>
  </p:notesMasterIdLst>
  <p:handoutMasterIdLst>
    <p:handoutMasterId r:id="rId48"/>
  </p:handoutMasterIdLst>
  <p:sldIdLst>
    <p:sldId id="392" r:id="rId5"/>
    <p:sldId id="2101" r:id="rId6"/>
    <p:sldId id="2102" r:id="rId7"/>
    <p:sldId id="2103" r:id="rId8"/>
    <p:sldId id="2143" r:id="rId9"/>
    <p:sldId id="2104" r:id="rId10"/>
    <p:sldId id="2119" r:id="rId11"/>
    <p:sldId id="2121" r:id="rId12"/>
    <p:sldId id="2144" r:id="rId13"/>
    <p:sldId id="2145" r:id="rId14"/>
    <p:sldId id="2146" r:id="rId15"/>
    <p:sldId id="2125" r:id="rId16"/>
    <p:sldId id="2147" r:id="rId17"/>
    <p:sldId id="2128" r:id="rId18"/>
    <p:sldId id="2148" r:id="rId19"/>
    <p:sldId id="2116" r:id="rId20"/>
    <p:sldId id="2130" r:id="rId21"/>
    <p:sldId id="2149" r:id="rId22"/>
    <p:sldId id="2150" r:id="rId23"/>
    <p:sldId id="2151" r:id="rId24"/>
    <p:sldId id="2152" r:id="rId25"/>
    <p:sldId id="2105" r:id="rId26"/>
    <p:sldId id="2132" r:id="rId27"/>
    <p:sldId id="2106" r:id="rId28"/>
    <p:sldId id="2133" r:id="rId29"/>
    <p:sldId id="2107" r:id="rId30"/>
    <p:sldId id="2135" r:id="rId31"/>
    <p:sldId id="2108" r:id="rId32"/>
    <p:sldId id="2137" r:id="rId33"/>
    <p:sldId id="2109" r:id="rId34"/>
    <p:sldId id="2138" r:id="rId35"/>
    <p:sldId id="2153" r:id="rId36"/>
    <p:sldId id="2110" r:id="rId37"/>
    <p:sldId id="2155" r:id="rId38"/>
    <p:sldId id="2154" r:id="rId39"/>
    <p:sldId id="2139" r:id="rId40"/>
    <p:sldId id="2111" r:id="rId41"/>
    <p:sldId id="2140" r:id="rId42"/>
    <p:sldId id="2112" r:id="rId43"/>
    <p:sldId id="2142" r:id="rId44"/>
    <p:sldId id="2141" r:id="rId45"/>
    <p:sldId id="2115" r:id="rId46"/>
  </p:sldIdLst>
  <p:sldSz cx="9144000" cy="6858000" type="screen4x3"/>
  <p:notesSz cx="7010400" cy="9296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ECB00DAD-7B80-4617-9B62-6D8FF5D28DC2}">
          <p14:sldIdLst/>
        </p14:section>
        <p14:section name="Secção Sem Título" id="{5BE23990-9895-4E6A-B7D6-634023A765B7}">
          <p14:sldIdLst>
            <p14:sldId id="392"/>
            <p14:sldId id="2101"/>
            <p14:sldId id="2102"/>
            <p14:sldId id="2103"/>
            <p14:sldId id="2143"/>
            <p14:sldId id="2104"/>
            <p14:sldId id="2119"/>
            <p14:sldId id="2121"/>
            <p14:sldId id="2144"/>
            <p14:sldId id="2145"/>
            <p14:sldId id="2146"/>
            <p14:sldId id="2125"/>
            <p14:sldId id="2147"/>
            <p14:sldId id="2128"/>
            <p14:sldId id="2148"/>
            <p14:sldId id="2116"/>
            <p14:sldId id="2130"/>
            <p14:sldId id="2149"/>
            <p14:sldId id="2150"/>
            <p14:sldId id="2151"/>
            <p14:sldId id="2152"/>
            <p14:sldId id="2105"/>
            <p14:sldId id="2132"/>
            <p14:sldId id="2106"/>
            <p14:sldId id="2133"/>
            <p14:sldId id="2107"/>
            <p14:sldId id="2135"/>
            <p14:sldId id="2108"/>
            <p14:sldId id="2137"/>
            <p14:sldId id="2109"/>
            <p14:sldId id="2138"/>
            <p14:sldId id="2153"/>
            <p14:sldId id="2110"/>
            <p14:sldId id="2155"/>
            <p14:sldId id="2154"/>
            <p14:sldId id="2139"/>
            <p14:sldId id="2111"/>
            <p14:sldId id="2140"/>
            <p14:sldId id="2112"/>
            <p14:sldId id="2142"/>
            <p14:sldId id="2141"/>
            <p14:sldId id="21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9630EC-9FA7-A685-DBF5-11E1518DEA3F}" name="Angela Pereira" initials="AP" userId="S::angela@epb.pt::97fb65e6-2c89-490d-a282-63fadf1c3a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Microsoft" initials="CM" lastIdx="1" clrIdx="0">
    <p:extLst>
      <p:ext uri="{19B8F6BF-5375-455C-9EA6-DF929625EA0E}">
        <p15:presenceInfo xmlns:p15="http://schemas.microsoft.com/office/powerpoint/2012/main" userId="fa89c0f8f44ef3ef" providerId="Windows Live"/>
      </p:ext>
    </p:extLst>
  </p:cmAuthor>
  <p:cmAuthor id="2" name="Natália Rebelo" initials="NR" lastIdx="1" clrIdx="1">
    <p:extLst>
      <p:ext uri="{19B8F6BF-5375-455C-9EA6-DF929625EA0E}">
        <p15:presenceInfo xmlns:p15="http://schemas.microsoft.com/office/powerpoint/2012/main" userId="Natália Rebe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FF"/>
    <a:srgbClr val="00B4DE"/>
    <a:srgbClr val="FFCC00"/>
    <a:srgbClr val="FF0066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Destaqu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Estilo Claro 2 - Destaqu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Destaqu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Destaqu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67" d="100"/>
          <a:sy n="67" d="100"/>
        </p:scale>
        <p:origin x="112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300" cy="464967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71482" y="0"/>
            <a:ext cx="3037300" cy="464967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61EA7470-6907-4B68-B2F3-65D0CBC7276E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300" cy="464967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71482" y="8829968"/>
            <a:ext cx="3037300" cy="464967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44102FC4-192B-448E-B60D-11EB3C83628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2575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5784" tIns="47891" rIns="95784" bIns="47891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5784" tIns="47891" rIns="95784" bIns="47891" rtlCol="0"/>
          <a:lstStyle>
            <a:lvl1pPr algn="r">
              <a:defRPr sz="1300"/>
            </a:lvl1pPr>
          </a:lstStyle>
          <a:p>
            <a:fld id="{73C85927-1819-4CDE-B564-0A1E81A55596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84" tIns="47891" rIns="95784" bIns="47891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5784" tIns="47891" rIns="95784" bIns="47891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5784" tIns="47891" rIns="95784" bIns="47891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5784" tIns="47891" rIns="95784" bIns="47891" rtlCol="0" anchor="b"/>
          <a:lstStyle>
            <a:lvl1pPr algn="r">
              <a:defRPr sz="1300"/>
            </a:lvl1pPr>
          </a:lstStyle>
          <a:p>
            <a:fld id="{C0629BBD-430A-4E25-A8BF-FCF7149592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05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9BBD-430A-4E25-A8BF-FCF71495929D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13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9BBD-430A-4E25-A8BF-FCF71495929D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953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EAC37-1B82-4065-ADBF-6BFA399BB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BB924A-225C-4730-8325-CD7137EDB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6B0F0B0-5040-41FA-8111-32F87F5F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050B6D-0A00-4FE9-8C80-E30AD075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62B280-1726-44FB-8FAA-A3B7484E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9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82A17-A3D2-4550-AA96-04EB4F9E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2F75E1-EC10-45CB-A1D0-C47B8825E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EDABFEC-BACD-40D9-BADC-0C526A40C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E3B5525-EA42-498E-B55C-27A96481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5C3D5A-6EAA-4D05-B7F4-2E9F7813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93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4674DC-5ADF-4844-8086-A1B37DDEC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447A2BA-C6B8-4F8A-91AF-C8CED8176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D736C6-5395-4AE0-BF79-B292E696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5BADAA-42D1-4F73-967C-E3ADC503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AFD4429-CCAF-422A-8C15-BE52E2CB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67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650F9-89C1-44F0-BCB0-C6601AFF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2983A4-83FB-4598-9BB5-2D06295DC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34E7C8C-3997-44C7-B73E-D9E91A2D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FE32663-5BAC-4F61-B752-0C5B05E0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BC1F91-4027-41F1-A69B-C20B1F68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085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EDAD4-9F00-45EF-AE45-97C45D60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7F079B9-4DB4-44A1-909D-8757F4C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3C0A11-AAE4-4F31-9BC1-530158E7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1B0E38B-69FD-444F-9C59-3A374D04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CA39142-64C6-4579-A42E-28D1FDEB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38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E943E-B51D-4DB9-96B4-873AFC77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A0840D-B13B-41B1-AF71-805D3C589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0BA4D56-8DFD-4821-9DBF-57A8D1F8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0437B15-7BD0-4EDE-8AF8-12850289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4AA3FAD-3C33-4EE5-8A6B-D4C61BB8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A2F96C7-E584-4CCF-BCB2-DE16FC9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592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51DD6-698D-4F2E-8234-83BB8F6E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16666B-F59D-495F-A852-67B0E90F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B035863-99A8-4B79-B0F9-D8C6DAC34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58612ED-5DAA-4DA0-ACC2-38BB093FA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EBA751B-89D3-486F-9329-52B70FE3B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4078415-BF28-4588-88A2-6032461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67F035C-16E1-426A-8814-3F12E763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B6B99D9-A7ED-4541-B3E9-DEC86FE3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754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2DC69-1C01-4E21-A5A5-D95FF749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80AD7CA-68D7-41E8-96E3-E6A47D19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D30CA21-6582-4B76-BD37-0BB561FB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A3E07B4-4341-4CD1-A8F9-0D5BB85B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359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61E1DC0-33DC-4348-B62A-06D87453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290F523-B879-4938-9201-FAE74792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3F65C4F-C4C1-4D48-A17A-288A8281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5DCDE-5475-4F8D-BC09-60AEEA36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2DBED2-6F48-4B3C-8DF5-90ABFEEE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893780E-F23F-42D7-8A77-5C38E18C4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895A236-DB27-4B17-9271-D32B6B1C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9EAC2DD-555A-4EBD-AD51-F4098351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0BE569B-BAE0-438D-955B-FBB33C05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96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53DE5-F628-4FBE-85AF-CEA126E9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4AD9BBF-9262-45FF-A078-9F7811F8C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29857F3-30BD-4374-B272-61802FBCA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CBCD867-AFED-492D-84C6-8778A2F5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D2A7134-0659-4271-AC2A-7A8FFE3D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5EBA758-D78D-441A-9F9C-5FDFA247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3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3BA894E-61CD-41FB-A7FF-C86A1643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4176861-393A-4FE8-BB6B-B706218AE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D351147-3E21-4BDA-83FD-38FA0E1A4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77D9-B8E4-4A30-8F74-2BF0178DB6A1}" type="datetimeFigureOut">
              <a:rPr lang="pt-PT" smtClean="0"/>
              <a:t>14/11/2023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8C92362-7253-42F9-91C5-C09416D64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A8AB84D-E19F-4BD8-9F15-FEB340490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6D73-2CBF-4774-98B4-5C6AFA37677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11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2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5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866CBB-9B80-47ED-B6F8-5E0C0D979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0" y="365015"/>
            <a:ext cx="1675393" cy="1440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69A8CCA-0877-48A7-B0E2-0A228D347ADA}"/>
              </a:ext>
            </a:extLst>
          </p:cNvPr>
          <p:cNvSpPr txBox="1"/>
          <p:nvPr/>
        </p:nvSpPr>
        <p:spPr>
          <a:xfrm>
            <a:off x="2234924" y="584760"/>
            <a:ext cx="6900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500" dirty="0">
                <a:solidFill>
                  <a:schemeClr val="bg1"/>
                </a:solidFill>
                <a:latin typeface="GeometricoMedium" panose="020D0503020000020004" pitchFamily="34" charset="0"/>
              </a:rPr>
              <a:t>plano anual de atividades</a:t>
            </a:r>
          </a:p>
          <a:p>
            <a:pPr algn="ctr"/>
            <a:r>
              <a:rPr lang="pt-PT" sz="2500" dirty="0">
                <a:solidFill>
                  <a:schemeClr val="bg1"/>
                </a:solidFill>
                <a:latin typeface="GeometricoMedium" panose="020D0503020000020004" pitchFamily="34" charset="0"/>
              </a:rPr>
              <a:t>2023/2024</a:t>
            </a:r>
          </a:p>
        </p:txBody>
      </p:sp>
      <p:pic>
        <p:nvPicPr>
          <p:cNvPr id="2" name="Imagem 1" descr="Uma imagem com texto, desenho&#10;&#10;Descrição gerada automaticamente">
            <a:extLst>
              <a:ext uri="{FF2B5EF4-FFF2-40B4-BE49-F238E27FC236}">
                <a16:creationId xmlns:a16="http://schemas.microsoft.com/office/drawing/2014/main" id="{AC193D4E-3499-09AD-7CA8-E93CD4F9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03" y="2175616"/>
            <a:ext cx="7125471" cy="44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A15336-2358-832D-6F7F-95A6541CF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35002"/>
            <a:ext cx="2714625" cy="3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2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F715D-7198-47B2-8E83-CA49BD17D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9016"/>
              </p:ext>
            </p:extLst>
          </p:nvPr>
        </p:nvGraphicFramePr>
        <p:xfrm>
          <a:off x="0" y="-41517"/>
          <a:ext cx="9144000" cy="6899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383015683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29614922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945065918"/>
                    </a:ext>
                  </a:extLst>
                </a:gridCol>
                <a:gridCol w="3587607">
                  <a:extLst>
                    <a:ext uri="{9D8B030D-6E8A-4147-A177-3AD203B41FA5}">
                      <a16:colId xmlns:a16="http://schemas.microsoft.com/office/drawing/2014/main" val="4134879647"/>
                    </a:ext>
                  </a:extLst>
                </a:gridCol>
                <a:gridCol w="393843">
                  <a:extLst>
                    <a:ext uri="{9D8B030D-6E8A-4147-A177-3AD203B41FA5}">
                      <a16:colId xmlns:a16="http://schemas.microsoft.com/office/drawing/2014/main" val="1573350581"/>
                    </a:ext>
                  </a:extLst>
                </a:gridCol>
                <a:gridCol w="1151430">
                  <a:extLst>
                    <a:ext uri="{9D8B030D-6E8A-4147-A177-3AD203B41FA5}">
                      <a16:colId xmlns:a16="http://schemas.microsoft.com/office/drawing/2014/main" val="2374775896"/>
                    </a:ext>
                  </a:extLst>
                </a:gridCol>
                <a:gridCol w="982170">
                  <a:extLst>
                    <a:ext uri="{9D8B030D-6E8A-4147-A177-3AD203B41FA5}">
                      <a16:colId xmlns:a16="http://schemas.microsoft.com/office/drawing/2014/main" val="659602045"/>
                    </a:ext>
                  </a:extLst>
                </a:gridCol>
              </a:tblGrid>
              <a:tr h="75906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Grupo Curricular de Ciências Exatas (GCCE)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Geometria e os Direitos Humanos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Fazer um exposição dos sólidos construídos pelos alunos nas turmas do 1.º ano, com a temática dos Direitos Humanos, evidenciando, deste modo, uma componente mais prática do módulo A1 (Geometria).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Algumas turmas do 1.º ano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7122624"/>
                  </a:ext>
                </a:extLst>
              </a:tr>
              <a:tr h="461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ao Museu D. Diogo de Sousa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o património cultural. Jogar os jogos romanos nos tabuleiros originais.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Turmas do 1.º e 2º ano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e 3.º trimestres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1564023"/>
                  </a:ext>
                </a:extLst>
              </a:tr>
              <a:tr h="1519703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Torneio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8.º Torneio de jogos romanos de tabuleiro da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Desenvolver a capacidade de usar a matemática para analisar e resolver situações problemáticas, para raciocinar e comunicar, assim como a autoconfiança necessária para fazê-lo; Promover o gosto e a confiança pessoal em desenvolver atividades intelectuais que envolvem raciocínio matemático; Reforçar a componente lúdica na aprendizagem da matemática; Desenvolver a capacidade de atenção/concentração; Promover o desenvolvimento pessoal e social; Promover hábitos saudáveis.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da EPB (participação sujeita a inscrição)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e 3.º trimestres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0141508"/>
                  </a:ext>
                </a:extLst>
              </a:tr>
              <a:tr h="1671042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Imagem da Matemática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Realizar uma exposição na escola e noutro local fora de portas (ainda a definir). Desenvolver a capacidade de usar a matemática para analisar e resolver situações problemáticas, para raciocinar e comunicar, assim como a autoconfiança necessária para fazê-lo; Promover o gosto e a confiança pessoal em desenvolver atividades intelectuais que envolvem raciocínio matemático; Reforçar a componente lúdica na aprendizagem da matemática; Desenvolver a capacidade de atenção/concentração; Promover o desenvolvimento pessoal e social; Promover hábitos saudáveis..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5851670"/>
                  </a:ext>
                </a:extLst>
              </a:tr>
              <a:tr h="460325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Tabuleiro de jogos romanos - Vamos construir!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Incentivar e desenvolver o gosto pela Matemática; Promover atividades “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hand-on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”; Incentivar o espírito de entreajuda e trabalho de equipa.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Turmas do 1.º e 2.º anos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e 3.º trimestres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2913676"/>
                  </a:ext>
                </a:extLst>
              </a:tr>
              <a:tr h="763004">
                <a:tc vMerge="1">
                  <a:txBody>
                    <a:bodyPr/>
                    <a:lstStyle/>
                    <a:p>
                      <a:pPr algn="ctr" fontAlgn="ctr"/>
                      <a:endParaRPr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Dia da Ciência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Realizar de experiências no âmbito da física e química, jogos romanos e exposição de trabalhos realizados nas disciplinas. Estimular o espírito de investigação científica;  Promover o interesse pelas disciplinas de Matemática e Física e Química.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40070"/>
                  </a:ext>
                </a:extLst>
              </a:tr>
              <a:tr h="308985">
                <a:tc vMerge="1">
                  <a:txBody>
                    <a:bodyPr/>
                    <a:lstStyle/>
                    <a:p>
                      <a:pPr algn="ctr" fontAlgn="ctr"/>
                      <a:endParaRPr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</a:t>
                      </a: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Dia do Pi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Realizar uma exposição virtual com os trabalhos realizados pelos alunos.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726326"/>
                  </a:ext>
                </a:extLst>
              </a:tr>
              <a:tr h="91434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GCCHS, GCL, GCCE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 problemática dos Refugiados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Compreender a importância dos Direitos Humanos; Relacionar os direitos proclamados na Declaração Universal dos Direitos Humanos com a vida diária; Sensibilizar para a prática dos Direitos Humanos na vida quotidiana; Usufruir e exercer os seus direitos e respeitar e defender os direitos dos outros.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do 1º ano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836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7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F715D-7198-47B2-8E83-CA49BD17D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15483"/>
              </p:ext>
            </p:extLst>
          </p:nvPr>
        </p:nvGraphicFramePr>
        <p:xfrm>
          <a:off x="0" y="0"/>
          <a:ext cx="9144000" cy="6842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320">
                  <a:extLst>
                    <a:ext uri="{9D8B030D-6E8A-4147-A177-3AD203B41FA5}">
                      <a16:colId xmlns:a16="http://schemas.microsoft.com/office/drawing/2014/main" val="3830156836"/>
                    </a:ext>
                  </a:extLst>
                </a:gridCol>
                <a:gridCol w="808502">
                  <a:extLst>
                    <a:ext uri="{9D8B030D-6E8A-4147-A177-3AD203B41FA5}">
                      <a16:colId xmlns:a16="http://schemas.microsoft.com/office/drawing/2014/main" val="1296149221"/>
                    </a:ext>
                  </a:extLst>
                </a:gridCol>
                <a:gridCol w="1563104">
                  <a:extLst>
                    <a:ext uri="{9D8B030D-6E8A-4147-A177-3AD203B41FA5}">
                      <a16:colId xmlns:a16="http://schemas.microsoft.com/office/drawing/2014/main" val="3945065918"/>
                    </a:ext>
                  </a:extLst>
                </a:gridCol>
                <a:gridCol w="2764651">
                  <a:extLst>
                    <a:ext uri="{9D8B030D-6E8A-4147-A177-3AD203B41FA5}">
                      <a16:colId xmlns:a16="http://schemas.microsoft.com/office/drawing/2014/main" val="4134879647"/>
                    </a:ext>
                  </a:extLst>
                </a:gridCol>
                <a:gridCol w="823878">
                  <a:extLst>
                    <a:ext uri="{9D8B030D-6E8A-4147-A177-3AD203B41FA5}">
                      <a16:colId xmlns:a16="http://schemas.microsoft.com/office/drawing/2014/main" val="1573350581"/>
                    </a:ext>
                  </a:extLst>
                </a:gridCol>
                <a:gridCol w="1137737">
                  <a:extLst>
                    <a:ext uri="{9D8B030D-6E8A-4147-A177-3AD203B41FA5}">
                      <a16:colId xmlns:a16="http://schemas.microsoft.com/office/drawing/2014/main" val="2374775896"/>
                    </a:ext>
                  </a:extLst>
                </a:gridCol>
                <a:gridCol w="980808">
                  <a:extLst>
                    <a:ext uri="{9D8B030D-6E8A-4147-A177-3AD203B41FA5}">
                      <a16:colId xmlns:a16="http://schemas.microsoft.com/office/drawing/2014/main" val="659602045"/>
                    </a:ext>
                  </a:extLst>
                </a:gridCol>
              </a:tblGrid>
              <a:tr h="1342103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Grupo Curricular Ciências Humanas e Sociais (GCCHS) e Grupo Curricular de Línguas (GCL)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50 anos de abril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Vivenciar o 25 de abril. Exposição do Instituto + Liberdade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Montagem e encenação de uma peça de teatro retratando os principais momentos da Revolução de 25 de Abril de 1974.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3.ºs anos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25290989"/>
                  </a:ext>
                </a:extLst>
              </a:tr>
              <a:tr h="745613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Coordenadora do Grupo CHS e Coordenadora do curso 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Clube da Saúde - várias iniciativas em pareceria com a Saúde escolar, Liga Portuguesa contra o cancro e Instituições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a Educação para a Saúde e Prevenção da doença da EPB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1ºs, 2ºs, 3ºs 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Todo 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70395066"/>
                  </a:ext>
                </a:extLst>
              </a:tr>
              <a:tr h="1067582">
                <a:tc rowSpan="6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Grupo Curricular Ciências Humanas e Sociais (GCCHS)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Debate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Dia do Migrante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Fazer uma análise dos fluxos migratórios em território europeu e analisar os seus impactos. Pretende ser uma atividade integradora para a toda a comunidade imigrante da EPB.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Debate: a Escola e o Mundo.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1.ºs anos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3221071"/>
                  </a:ext>
                </a:extLst>
              </a:tr>
              <a:tr h="980293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Relembrar o Holocausto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Exercer uma cidadania ativa, focalizando-se nos Princípios, Visão, Valores e Áreas de Competências a desenvolver  no plano da educação humanista. Sensibilizar os alunos para esta temática com a realização de uma visita de estudo ao Museu.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1.ºs anos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2496513"/>
                  </a:ext>
                </a:extLst>
              </a:tr>
              <a:tr h="61004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 25 de abril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os alunos para os principais acontecimentos que antecederam a Revolução de abril.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3.ºs anos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5129394"/>
                  </a:ext>
                </a:extLst>
              </a:tr>
              <a:tr h="745613">
                <a:tc vMerge="1">
                  <a:txBody>
                    <a:bodyPr/>
                    <a:lstStyle/>
                    <a:p>
                      <a:pPr marL="72000" algn="l" fontAlgn="ctr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 pitchFamily="34" charset="0"/>
                        </a:rPr>
                        <a:t>Grupo Curricular Ciências Humanas e Sociais (GCCHS)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Entrevista entre alunos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diálogo e a comunicação entre turmas, um a dois alunos do 1.ºano entrevista(m) alunos do 2º e 3º, via teams, com perguntas sobre o curso, trabalhar competências na área da comunicação;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CTB22, CTB20, SEC22, SEC20, GPSI22, GPSI20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7122624"/>
                  </a:ext>
                </a:extLst>
              </a:tr>
              <a:tr h="52701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Horta Vertical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Trabalhar a gestão ambiental do espaço escola através da implementação de ações de efetiva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2ºs 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Todo 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1564023"/>
                  </a:ext>
                </a:extLst>
              </a:tr>
              <a:tr h="745613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Projetos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Eco-escolas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a comunidade escolar para a importância de um ambiente saudável; (In)formar e envolver os participantes aplicando a metodologia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Eco-Escolas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; promover a economia circular.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1ºs, 2ºs, 3ºs 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Todo 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014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7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901F79-546E-4901-B284-F0DA3020A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2357"/>
              </p:ext>
            </p:extLst>
          </p:nvPr>
        </p:nvGraphicFramePr>
        <p:xfrm>
          <a:off x="1" y="2546"/>
          <a:ext cx="9229723" cy="695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267">
                  <a:extLst>
                    <a:ext uri="{9D8B030D-6E8A-4147-A177-3AD203B41FA5}">
                      <a16:colId xmlns:a16="http://schemas.microsoft.com/office/drawing/2014/main" val="3198447119"/>
                    </a:ext>
                  </a:extLst>
                </a:gridCol>
                <a:gridCol w="885707">
                  <a:extLst>
                    <a:ext uri="{9D8B030D-6E8A-4147-A177-3AD203B41FA5}">
                      <a16:colId xmlns:a16="http://schemas.microsoft.com/office/drawing/2014/main" val="1321335360"/>
                    </a:ext>
                  </a:extLst>
                </a:gridCol>
                <a:gridCol w="1824329">
                  <a:extLst>
                    <a:ext uri="{9D8B030D-6E8A-4147-A177-3AD203B41FA5}">
                      <a16:colId xmlns:a16="http://schemas.microsoft.com/office/drawing/2014/main" val="3077716104"/>
                    </a:ext>
                  </a:extLst>
                </a:gridCol>
                <a:gridCol w="3055949">
                  <a:extLst>
                    <a:ext uri="{9D8B030D-6E8A-4147-A177-3AD203B41FA5}">
                      <a16:colId xmlns:a16="http://schemas.microsoft.com/office/drawing/2014/main" val="3278531926"/>
                    </a:ext>
                  </a:extLst>
                </a:gridCol>
                <a:gridCol w="503096">
                  <a:extLst>
                    <a:ext uri="{9D8B030D-6E8A-4147-A177-3AD203B41FA5}">
                      <a16:colId xmlns:a16="http://schemas.microsoft.com/office/drawing/2014/main" val="833020567"/>
                    </a:ext>
                  </a:extLst>
                </a:gridCol>
                <a:gridCol w="1000624">
                  <a:extLst>
                    <a:ext uri="{9D8B030D-6E8A-4147-A177-3AD203B41FA5}">
                      <a16:colId xmlns:a16="http://schemas.microsoft.com/office/drawing/2014/main" val="906459148"/>
                    </a:ext>
                  </a:extLst>
                </a:gridCol>
                <a:gridCol w="1140751">
                  <a:extLst>
                    <a:ext uri="{9D8B030D-6E8A-4147-A177-3AD203B41FA5}">
                      <a16:colId xmlns:a16="http://schemas.microsoft.com/office/drawing/2014/main" val="1986681791"/>
                    </a:ext>
                  </a:extLst>
                </a:gridCol>
              </a:tblGrid>
              <a:tr h="1077277">
                <a:tc rowSpan="5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Grupo Curricular de Ciências Humanas e Sociais (GCCHS)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Semana do Trabalho e do Empreendedorismo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 um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padlet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virtual, com vídeos de empresas, empresas de recrutamento, de trabalho temporário e empresas das diferentes áreas dos cursos; workshops sobre recrutamento e seleção, Direito do trabalho, estágios profissionais.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3.ºs anos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8727693"/>
                  </a:ext>
                </a:extLst>
              </a:tr>
              <a:tr h="532226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Peddy-paper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Caminhada Bom Jesus/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Peddy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Paper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Trabalhar algumas soft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Skils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dos alunos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45323987"/>
                  </a:ext>
                </a:extLst>
              </a:tr>
              <a:tr h="61558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Torneio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Torneio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Interturmas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de Futebol de 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espírito de iniciativa e organização nos alunos organizadores.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1.ºs, 2.ºs, 3.ºs anos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663631"/>
                  </a:ext>
                </a:extLst>
              </a:tr>
              <a:tr h="73118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just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Corta Mato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espírito de iniciativa e organização nos alunos organizadores.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1.ºs, 2.ºs, 3.ºs anos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76658918"/>
                  </a:ext>
                </a:extLst>
              </a:tr>
              <a:tr h="59268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Centro de alto rendimento de canoagem Prado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Prevenir problemáticas dos jovens na área da saúde.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anos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47120180"/>
                  </a:ext>
                </a:extLst>
              </a:tr>
              <a:tr h="725231">
                <a:tc rowSpan="3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Grupo Curricular de Línguas (GCL)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EPB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aLERta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: livros sobre rodas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Despertar o prazer da leitura e estimular o conhecimento cognitivo e criativo do aluno; possibilitar a leitura e compreensão dos diversos géneros de textos; desenvolver o hábito e a apreciação pela leitura; proporcionar aos alunos, através da leitura, a oportunidade de ampliar seus conhecimentos em relação a si próprios e sua vivência na sociedade, promovendo pensamentos críticos pessoais e culturais.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 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Anual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4625442"/>
                  </a:ext>
                </a:extLst>
              </a:tr>
              <a:tr h="916448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Dia Europeu das Línguas (26 de setembro)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plurilinguismo com base na convicção de que a diversidade linguística é uma via para alcançar uma maior compreensão intercultural e um elemento-chave da riqueza do património cultural da Europa.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 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9749931"/>
                  </a:ext>
                </a:extLst>
              </a:tr>
              <a:tr h="968432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Concurso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Halloween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Compreender o significado do Halloween através de atividades que desenvolvam o sentido crítico e, em especial, a criatividade.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 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556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41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901F79-546E-4901-B284-F0DA3020A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375"/>
              </p:ext>
            </p:extLst>
          </p:nvPr>
        </p:nvGraphicFramePr>
        <p:xfrm>
          <a:off x="0" y="0"/>
          <a:ext cx="9143999" cy="7213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658">
                  <a:extLst>
                    <a:ext uri="{9D8B030D-6E8A-4147-A177-3AD203B41FA5}">
                      <a16:colId xmlns:a16="http://schemas.microsoft.com/office/drawing/2014/main" val="3198447119"/>
                    </a:ext>
                  </a:extLst>
                </a:gridCol>
                <a:gridCol w="845692">
                  <a:extLst>
                    <a:ext uri="{9D8B030D-6E8A-4147-A177-3AD203B41FA5}">
                      <a16:colId xmlns:a16="http://schemas.microsoft.com/office/drawing/2014/main" val="1321335360"/>
                    </a:ext>
                  </a:extLst>
                </a:gridCol>
                <a:gridCol w="1839174">
                  <a:extLst>
                    <a:ext uri="{9D8B030D-6E8A-4147-A177-3AD203B41FA5}">
                      <a16:colId xmlns:a16="http://schemas.microsoft.com/office/drawing/2014/main" val="3077716104"/>
                    </a:ext>
                  </a:extLst>
                </a:gridCol>
                <a:gridCol w="3027566">
                  <a:extLst>
                    <a:ext uri="{9D8B030D-6E8A-4147-A177-3AD203B41FA5}">
                      <a16:colId xmlns:a16="http://schemas.microsoft.com/office/drawing/2014/main" val="3278531926"/>
                    </a:ext>
                  </a:extLst>
                </a:gridCol>
                <a:gridCol w="498423">
                  <a:extLst>
                    <a:ext uri="{9D8B030D-6E8A-4147-A177-3AD203B41FA5}">
                      <a16:colId xmlns:a16="http://schemas.microsoft.com/office/drawing/2014/main" val="833020567"/>
                    </a:ext>
                  </a:extLst>
                </a:gridCol>
                <a:gridCol w="991330">
                  <a:extLst>
                    <a:ext uri="{9D8B030D-6E8A-4147-A177-3AD203B41FA5}">
                      <a16:colId xmlns:a16="http://schemas.microsoft.com/office/drawing/2014/main" val="906459148"/>
                    </a:ext>
                  </a:extLst>
                </a:gridCol>
                <a:gridCol w="1130156">
                  <a:extLst>
                    <a:ext uri="{9D8B030D-6E8A-4147-A177-3AD203B41FA5}">
                      <a16:colId xmlns:a16="http://schemas.microsoft.com/office/drawing/2014/main" val="1986681791"/>
                    </a:ext>
                  </a:extLst>
                </a:gridCol>
              </a:tblGrid>
              <a:tr h="779449">
                <a:tc rowSpan="4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Grupo Curricular de Línguas (GCL)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Utopia, festival literário de Braga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 e consolidar hábitos de leitura, promovendo a literatura como meio transmissor de capital cultural – através da participação possível e a agendar nas conversas, espetáculos, workshops, sessões com escolas, oficinas, entrevistas, exposições, passeios literários e várias outras propostas ao longo dos 11 dias de programação do festival (1ª edição)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6872769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Dia da leitura em voz alta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Ler em voz alta para celebrar o valor e a importância da leitura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945323987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Concurso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Poemas de S. Valentim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interesse pela leitura; valorizar os momentos da leitura, entendendo que é uma janela para o mundo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1663631"/>
                  </a:ext>
                </a:extLst>
              </a:tr>
              <a:tr h="801076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Semana das Línguas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Compreender a importância do conhecimento da língua materna e das línguas estrangeiras no quotidiano, no percurso académico e no futuro profissional; perceber a relevância das línguas na promoção e manutenção da paz e da unidade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76658918"/>
                  </a:ext>
                </a:extLst>
              </a:tr>
              <a:tr h="508296">
                <a:tc rowSpan="5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Dep. Projetos de Mobilidade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Abertura das inscrições para a participação nos projetos de mobilidade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Receber as inscrições dos alunos interessados em realizar a mobilidade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Todos os alunos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47120180"/>
                  </a:ext>
                </a:extLst>
              </a:tr>
              <a:tr h="472032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 de disseminação dos resultados dos projetos Erasmus 2022|2023. Divulgação dos projetos 2023|2024.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Disseminar os resultados dos projetos Erasmus 2022|2023. Divulgar os projetos 2023|2024. Sensibilizar os alunos para a importância de participar em projetos desta natureza, no desenvolvimento de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skills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Todos os alunos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83959039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 pitchFamily="34" charset="0"/>
                          <a:ea typeface="+mn-ea"/>
                          <a:cs typeface="+mn-cs"/>
                        </a:rPr>
                        <a:t>Grupo Curricular de Línguas (GCL)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Auscultação DT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Parecer dos conselhos de turma relativamente à situação escolar dos alunos inscritos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OE4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644625442"/>
                  </a:ext>
                </a:extLst>
              </a:tr>
              <a:tr h="726338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Grelha auscultação CT e psicólogas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Análise do parecer dos CT e psicólogas relativamente aos alunos inscritos tendo por base os domínios académico, interpessoal, intrapessoal e psicossocial.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OE4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19749931"/>
                  </a:ext>
                </a:extLst>
              </a:tr>
              <a:tr h="1470502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Entrevistas de seleção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Aferir a capacidade de regulação das emoções, controlo do impulso, espírito crítico, empatia, autoeficácia, elasticidade/ resistência, otimismo, grau de interesse e motivação, para a participação nas mobilidades Erasmus.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7556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47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74F005-4F86-4FBC-90F6-AEC2CE64D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902167"/>
              </p:ext>
            </p:extLst>
          </p:nvPr>
        </p:nvGraphicFramePr>
        <p:xfrm>
          <a:off x="0" y="-84691"/>
          <a:ext cx="9144000" cy="694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111">
                  <a:extLst>
                    <a:ext uri="{9D8B030D-6E8A-4147-A177-3AD203B41FA5}">
                      <a16:colId xmlns:a16="http://schemas.microsoft.com/office/drawing/2014/main" val="4208374705"/>
                    </a:ext>
                  </a:extLst>
                </a:gridCol>
                <a:gridCol w="770989">
                  <a:extLst>
                    <a:ext uri="{9D8B030D-6E8A-4147-A177-3AD203B41FA5}">
                      <a16:colId xmlns:a16="http://schemas.microsoft.com/office/drawing/2014/main" val="3836945597"/>
                    </a:ext>
                  </a:extLst>
                </a:gridCol>
                <a:gridCol w="1781794">
                  <a:extLst>
                    <a:ext uri="{9D8B030D-6E8A-4147-A177-3AD203B41FA5}">
                      <a16:colId xmlns:a16="http://schemas.microsoft.com/office/drawing/2014/main" val="246437916"/>
                    </a:ext>
                  </a:extLst>
                </a:gridCol>
                <a:gridCol w="2926745">
                  <a:extLst>
                    <a:ext uri="{9D8B030D-6E8A-4147-A177-3AD203B41FA5}">
                      <a16:colId xmlns:a16="http://schemas.microsoft.com/office/drawing/2014/main" val="1709406930"/>
                    </a:ext>
                  </a:extLst>
                </a:gridCol>
                <a:gridCol w="574168">
                  <a:extLst>
                    <a:ext uri="{9D8B030D-6E8A-4147-A177-3AD203B41FA5}">
                      <a16:colId xmlns:a16="http://schemas.microsoft.com/office/drawing/2014/main" val="3229579756"/>
                    </a:ext>
                  </a:extLst>
                </a:gridCol>
                <a:gridCol w="1183913">
                  <a:extLst>
                    <a:ext uri="{9D8B030D-6E8A-4147-A177-3AD203B41FA5}">
                      <a16:colId xmlns:a16="http://schemas.microsoft.com/office/drawing/2014/main" val="1960114720"/>
                    </a:ext>
                  </a:extLst>
                </a:gridCol>
                <a:gridCol w="986280">
                  <a:extLst>
                    <a:ext uri="{9D8B030D-6E8A-4147-A177-3AD203B41FA5}">
                      <a16:colId xmlns:a16="http://schemas.microsoft.com/office/drawing/2014/main" val="665473626"/>
                    </a:ext>
                  </a:extLst>
                </a:gridCol>
              </a:tblGrid>
              <a:tr h="751426">
                <a:tc rowSpan="12"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Dep. Projetos de Mobilidade</a:t>
                      </a: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Avaliação dos candidatos entre a gestora dos projetos e a psicóloga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Analisar as grelhas e resultados das entrevistas e realização da lista de seriação dos candidatos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OE4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8590802"/>
                  </a:ext>
                </a:extLst>
              </a:tr>
              <a:tr h="573301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Comunicação com os parceiros (entidades intermediárias)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Aferir a capacidade de acolhimento por área de formação e destino de alunos, staff e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4439062"/>
                  </a:ext>
                </a:extLst>
              </a:tr>
              <a:tr h="44853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Comunicação dos resultados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Informar via e-mail os alunos selecionados para participar no projeto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OE4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2359520"/>
                  </a:ext>
                </a:extLst>
              </a:tr>
              <a:tr h="74346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com alunos selecionados e 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Explorar o regulamento dos projetos, direitos e deveres dos participantes. Esclarecer as dúvidas dos participantes e EE. Proceder-se à análise e assinatura da documentação contratual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OE4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02922"/>
                  </a:ext>
                </a:extLst>
              </a:tr>
              <a:tr h="55376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 PSP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os participantes para os riscos e comportamentos a adotar no exterior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6506208"/>
                  </a:ext>
                </a:extLst>
              </a:tr>
              <a:tr h="608690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 OIKOS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os participantes para as propostas de trabalho fraudulentas e comportamentos a adotar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8406569"/>
                  </a:ext>
                </a:extLst>
              </a:tr>
              <a:tr h="44853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os participantes para os riscos de saúde e comportamentos a adotar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87658160"/>
                  </a:ext>
                </a:extLst>
              </a:tr>
              <a:tr h="448779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Atividades quebra-gelo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dinâmicas que permitam aos participantes conhecer o grupo de viagem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6942295"/>
                  </a:ext>
                </a:extLst>
              </a:tr>
              <a:tr h="44853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Sessões de preparação linguística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Explicar o funcionamento da plataforma OLS e incentivar os alunos à sua utilização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5639337"/>
                  </a:ext>
                </a:extLst>
              </a:tr>
              <a:tr h="540790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Workshop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Currículo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Apoiar os participantes na elaboração do currículo no modelo Europass, em inglês e espanhol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79374319"/>
                  </a:ext>
                </a:extLst>
              </a:tr>
              <a:tr h="537912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Entrevista Teams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as pessoas de contacto das entidades intermediárias e de acolhimento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6551360"/>
                  </a:ext>
                </a:extLst>
              </a:tr>
              <a:tr h="75425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Candidatura Erasmus 2024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Realizar a candidatura à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Call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de 2023, no âmbito dos projetos KA121-VET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OE4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776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9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74F005-4F86-4FBC-90F6-AEC2CE64D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53108"/>
              </p:ext>
            </p:extLst>
          </p:nvPr>
        </p:nvGraphicFramePr>
        <p:xfrm>
          <a:off x="-6350" y="0"/>
          <a:ext cx="9150349" cy="6858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208374705"/>
                    </a:ext>
                  </a:extLst>
                </a:gridCol>
                <a:gridCol w="758685">
                  <a:extLst>
                    <a:ext uri="{9D8B030D-6E8A-4147-A177-3AD203B41FA5}">
                      <a16:colId xmlns:a16="http://schemas.microsoft.com/office/drawing/2014/main" val="3836945597"/>
                    </a:ext>
                  </a:extLst>
                </a:gridCol>
                <a:gridCol w="1954621">
                  <a:extLst>
                    <a:ext uri="{9D8B030D-6E8A-4147-A177-3AD203B41FA5}">
                      <a16:colId xmlns:a16="http://schemas.microsoft.com/office/drawing/2014/main" val="246437916"/>
                    </a:ext>
                  </a:extLst>
                </a:gridCol>
                <a:gridCol w="3065195">
                  <a:extLst>
                    <a:ext uri="{9D8B030D-6E8A-4147-A177-3AD203B41FA5}">
                      <a16:colId xmlns:a16="http://schemas.microsoft.com/office/drawing/2014/main" val="170940693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29579756"/>
                    </a:ext>
                  </a:extLst>
                </a:gridCol>
                <a:gridCol w="1089484">
                  <a:extLst>
                    <a:ext uri="{9D8B030D-6E8A-4147-A177-3AD203B41FA5}">
                      <a16:colId xmlns:a16="http://schemas.microsoft.com/office/drawing/2014/main" val="1960114720"/>
                    </a:ext>
                  </a:extLst>
                </a:gridCol>
                <a:gridCol w="986964">
                  <a:extLst>
                    <a:ext uri="{9D8B030D-6E8A-4147-A177-3AD203B41FA5}">
                      <a16:colId xmlns:a16="http://schemas.microsoft.com/office/drawing/2014/main" val="665473626"/>
                    </a:ext>
                  </a:extLst>
                </a:gridCol>
              </a:tblGrid>
              <a:tr h="456339">
                <a:tc rowSpan="13"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Dep. Projetos de Mobilidade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Aquisição de viagens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Auscultar e negociar com as agências de viagens as aquisições dos bilhetes de avião ou comboio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8590802"/>
                  </a:ext>
                </a:extLst>
              </a:tr>
              <a:tr h="456339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Inscrição Erasmus Staff e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Recolher as inscrições dos docentes e staff interessados em realizar uma mobilidade ao abrigo do programa Erasmus+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OE2, OE3, OE4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Staff e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4439062"/>
                  </a:ext>
                </a:extLst>
              </a:tr>
              <a:tr h="371911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Seleção dos participantes (staff e docentes)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Entrevista para aferir a motivação na participação no projeto Erasmus+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Staff e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2359520"/>
                  </a:ext>
                </a:extLst>
              </a:tr>
              <a:tr h="60636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Sessão de esclarecimento com staff e docentes selecionados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para os aspetos linguísticos, culturais, de segurança e saúde. Análise da documentação contratual e do programa de trabalho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OE2, OE3, OE4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Staff e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02922"/>
                  </a:ext>
                </a:extLst>
              </a:tr>
              <a:tr h="60636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de encerramento com os participantes VET-SHORT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Apoiar na elaboração do relatório final | Realizar o balanço final sobre o funcionamento do projeto e sugestões de melhoria | Verificação e recolha da documentação contratual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ciclo 2021/2024 e 2022/2025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6506208"/>
                  </a:ext>
                </a:extLst>
              </a:tr>
              <a:tr h="57532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Disseminação dos resultados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Comunicar através das redes sociais e site da escola as atividades realizadas (antes, durante e após a mobilidade dos participantes)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OE2; OE4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1.º, 2.º e 3.º trimestres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8406569"/>
                  </a:ext>
                </a:extLst>
              </a:tr>
              <a:tr h="456339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Comunicação da abertura das inscrições VET-LONG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Comunicar nas redes sociais e via e-mail a abertura das inscrições na mobilidade Erasmus VET-LONG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OE3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Diplomados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87658160"/>
                  </a:ext>
                </a:extLst>
              </a:tr>
              <a:tr h="456339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Inscrição Erasmus VET-LONG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Recolher as inscrições dos docentes e staff interessados em realizar uma mobilidade ao abrigo do programa Erasmus+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OE3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Diplomados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46942295"/>
                  </a:ext>
                </a:extLst>
              </a:tr>
              <a:tr h="371911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Seleção dos participantes VET-LONG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Entrevista para aferir a motivação na participação no projeto Erasmus+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OE3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Diplomados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5639337"/>
                  </a:ext>
                </a:extLst>
              </a:tr>
              <a:tr h="60636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Sessão de esclarecimento com participantes VET-LONG selecionados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para os aspetos linguísticos, culturais, de segurança e saúde. Análise da documentação contratual e do programa de trabalho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OE3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Diplomados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79374319"/>
                  </a:ext>
                </a:extLst>
              </a:tr>
              <a:tr h="508430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Entrevista Teams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Apresentar aos participantes VET-LONG as pessoas de contacto nas entidades intermediária e de acolhimento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OE2,OE3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Diplomados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6551360"/>
                  </a:ext>
                </a:extLst>
              </a:tr>
              <a:tr h="6063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de encerramento com os participantes VET-LONG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Apoiar na elaboração do relatório final | Realizar o balanço final sobre o funcionamento do projeto e sugestões de melhoria | Verificação e recolha da documentação contratual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OE3</a:t>
                      </a: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Diplomados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9009280"/>
                  </a:ext>
                </a:extLst>
              </a:tr>
              <a:tr h="71291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3599" marR="3599" marT="35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Relatório Final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Redigir o relatório final dos projetos terminados 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OE2; OE4</a:t>
                      </a:r>
                    </a:p>
                  </a:txBody>
                  <a:tcPr marL="3599" marR="3599" marT="359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Escolar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487762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5C69CF-3C32-4F10-9000-077FEAB91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9837"/>
            <a:ext cx="9144000" cy="18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06782"/>
              </p:ext>
            </p:extLst>
          </p:nvPr>
        </p:nvGraphicFramePr>
        <p:xfrm>
          <a:off x="0" y="4"/>
          <a:ext cx="9144000" cy="7001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706">
                  <a:extLst>
                    <a:ext uri="{9D8B030D-6E8A-4147-A177-3AD203B41FA5}">
                      <a16:colId xmlns:a16="http://schemas.microsoft.com/office/drawing/2014/main" val="1263362209"/>
                    </a:ext>
                  </a:extLst>
                </a:gridCol>
                <a:gridCol w="852755">
                  <a:extLst>
                    <a:ext uri="{9D8B030D-6E8A-4147-A177-3AD203B41FA5}">
                      <a16:colId xmlns:a16="http://schemas.microsoft.com/office/drawing/2014/main" val="1802694758"/>
                    </a:ext>
                  </a:extLst>
                </a:gridCol>
                <a:gridCol w="1577939">
                  <a:extLst>
                    <a:ext uri="{9D8B030D-6E8A-4147-A177-3AD203B41FA5}">
                      <a16:colId xmlns:a16="http://schemas.microsoft.com/office/drawing/2014/main" val="484262242"/>
                    </a:ext>
                  </a:extLst>
                </a:gridCol>
                <a:gridCol w="2620617">
                  <a:extLst>
                    <a:ext uri="{9D8B030D-6E8A-4147-A177-3AD203B41FA5}">
                      <a16:colId xmlns:a16="http://schemas.microsoft.com/office/drawing/2014/main" val="1509807365"/>
                    </a:ext>
                  </a:extLst>
                </a:gridCol>
                <a:gridCol w="934279">
                  <a:extLst>
                    <a:ext uri="{9D8B030D-6E8A-4147-A177-3AD203B41FA5}">
                      <a16:colId xmlns:a16="http://schemas.microsoft.com/office/drawing/2014/main" val="2738075664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685104806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875327574"/>
                    </a:ext>
                  </a:extLst>
                </a:gridCol>
              </a:tblGrid>
              <a:tr h="813594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  <a:endParaRPr lang="pt-PT" sz="1000" b="1" u="none" strike="noStrike" kern="1200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673727"/>
                  </a:ext>
                </a:extLst>
              </a:tr>
              <a:tr h="78456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Maria Teixeira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Angariação de bens essenciais para a Associação de São José - Enxoval para Crianças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para a solidariedade das famílias carenciadas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3565630"/>
                  </a:ext>
                </a:extLst>
              </a:tr>
              <a:tr h="78456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Leonor Silva e Ana Catarina Vilaça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Recolha de tampinhas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para a temática da Inclusão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Todos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9774023"/>
                  </a:ext>
                </a:extLst>
              </a:tr>
              <a:tr h="62895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Isabel Oliveira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Visitas de estudo a instituições de saúde em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Conhecer o trabalho da Instituição e sensibilizar os alunos para a temática/ realizar atividades com os utentes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Todo o ano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8994978"/>
                  </a:ext>
                </a:extLst>
              </a:tr>
              <a:tr h="5342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Mendes - PAP e Clube da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Gabinete 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Reiki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na EPB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terapias holísticas e momentos de relaxamento para uma melhor saúde mental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514992"/>
                  </a:ext>
                </a:extLst>
              </a:tr>
              <a:tr h="59246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Delfina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Palestra sobre higiene oral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Palestra de introdução ao tema "higiene oral" ministrada pela aluna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   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57015"/>
                  </a:ext>
                </a:extLst>
              </a:tr>
              <a:tr h="5342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Delfina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Rastreios dentários - Parceiro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Rastreios orais para sensibilizar os alunos para a importância da higiene oral / Prevenção das doenças da boca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1º e 2º anos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437774"/>
                  </a:ext>
                </a:extLst>
              </a:tr>
              <a:tr h="9346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Carolina Silva, Rafaela Rodrigues e Flávio Canela - PAP e Clube da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Semana da alimentação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ter uma alimentação mais saudável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3522808"/>
                  </a:ext>
                </a:extLst>
              </a:tr>
              <a:tr h="62528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Carolina Silva e Rafaela Rodrigues - PAP e Clube da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Continuação do apadrinhamento de uma criança moçambicana em parceria com a SOPRO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Ajudar uma criança carenciada / Promover a escolaridade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  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5913001"/>
                  </a:ext>
                </a:extLst>
              </a:tr>
              <a:tr h="62528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Letícia Costa e Francisca Morais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Visualização do filme: "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Up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: Altamente"-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brainstorm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kahoot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no final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sobre a temática do envelhecimento ativo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Auxiliar de Saúde e 2 turmas do 1º ano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57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29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48000"/>
              </p:ext>
            </p:extLst>
          </p:nvPr>
        </p:nvGraphicFramePr>
        <p:xfrm>
          <a:off x="0" y="4"/>
          <a:ext cx="9144000" cy="7160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026">
                  <a:extLst>
                    <a:ext uri="{9D8B030D-6E8A-4147-A177-3AD203B41FA5}">
                      <a16:colId xmlns:a16="http://schemas.microsoft.com/office/drawing/2014/main" val="1263362209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1802694758"/>
                    </a:ext>
                  </a:extLst>
                </a:gridCol>
                <a:gridCol w="1673501">
                  <a:extLst>
                    <a:ext uri="{9D8B030D-6E8A-4147-A177-3AD203B41FA5}">
                      <a16:colId xmlns:a16="http://schemas.microsoft.com/office/drawing/2014/main" val="484262242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150980736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738075664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36851048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875327574"/>
                    </a:ext>
                  </a:extLst>
                </a:gridCol>
              </a:tblGrid>
              <a:tr h="1061091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673727"/>
                  </a:ext>
                </a:extLst>
              </a:tr>
              <a:tr h="61732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AS22, Clube da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Outubro Rosa em parceria com a Liga Portuguesa contra o Cancro- diversas atividades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para a prevenção do cancro da mama/ sensibilizar para a prevenção do cancro/ promover estilos de vida saudáveis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3565630"/>
                  </a:ext>
                </a:extLst>
              </a:tr>
              <a:tr h="60853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Flávio Canela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Palestra com uma nutricionista sobre alimentação saudável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a ter uma alimentação mais saudável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9774023"/>
                  </a:ext>
                </a:extLst>
              </a:tr>
              <a:tr h="82028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Leonor Silva e Ana Catarina Vilaça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Jogos sensoriais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para as diferenças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Alunos da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8994978"/>
                  </a:ext>
                </a:extLst>
              </a:tr>
              <a:tr h="69683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Leonor Silva e Ana Catarina Vilaça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 de dança adaptada na associação "Centro Novais e Sousa"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para a temática da Inclusão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514992"/>
                  </a:ext>
                </a:extLst>
              </a:tr>
              <a:tr h="4645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Francisca Morais e Letícia Costa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Talk-show com a presença de alguns avós da turma sobre "O passado e a atualidade"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sobre a temática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57015"/>
                  </a:ext>
                </a:extLst>
              </a:tr>
              <a:tr h="8756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Francisca Morais e Letícia Costa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 de zumba no Parque da Ponte com grupo de pessoas na Terceira 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bem-estar físico, mental e social / Promover a interação entre gerações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 AS21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5913001"/>
                  </a:ext>
                </a:extLst>
              </a:tr>
              <a:tr h="69046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Bruna Gomes e José Miranda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 de Zumba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exercício físico nos jovens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572017"/>
                  </a:ext>
                </a:extLst>
              </a:tr>
              <a:tr h="102323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Mendes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 de canto (Professora de música) e concerto (aluna da Gulbenkian) no pátio da EPB (intervalo)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 momento de descontração e diversão à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de forma a promover uma melhor saúde mental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254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36740"/>
              </p:ext>
            </p:extLst>
          </p:nvPr>
        </p:nvGraphicFramePr>
        <p:xfrm>
          <a:off x="-19050" y="2"/>
          <a:ext cx="9163050" cy="6998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076">
                  <a:extLst>
                    <a:ext uri="{9D8B030D-6E8A-4147-A177-3AD203B41FA5}">
                      <a16:colId xmlns:a16="http://schemas.microsoft.com/office/drawing/2014/main" val="1263362209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1802694758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484262242"/>
                    </a:ext>
                  </a:extLst>
                </a:gridCol>
                <a:gridCol w="2723321">
                  <a:extLst>
                    <a:ext uri="{9D8B030D-6E8A-4147-A177-3AD203B41FA5}">
                      <a16:colId xmlns:a16="http://schemas.microsoft.com/office/drawing/2014/main" val="1509807365"/>
                    </a:ext>
                  </a:extLst>
                </a:gridCol>
                <a:gridCol w="934279">
                  <a:extLst>
                    <a:ext uri="{9D8B030D-6E8A-4147-A177-3AD203B41FA5}">
                      <a16:colId xmlns:a16="http://schemas.microsoft.com/office/drawing/2014/main" val="2738075664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685104806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875327574"/>
                    </a:ext>
                  </a:extLst>
                </a:gridCol>
              </a:tblGrid>
              <a:tr h="847259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673727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Mendes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 de escrita criativa com a presença de um/a escritor/a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 momento em que os alunos possam expressar-se a partir da escrita, usando a criatividade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3565630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Leonor Teixeira Mariana Rodrigues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Voluntariado em parceria com a CVP/Cáritas/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Refood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/ Lares / IPSS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Ser voluntário / Promover o voluntariado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Pessoas indicadas pelas associações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9774023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Carolina Silva e Rafaela Rodrigues PAP e Clube da Saúde da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Dádiva de Sangue em parceria com o Hospital de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espírito de solidariedade / Salvar Vidas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8994978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Carolina Silva e Rafaela Rodrigues - PAP e Clube da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Rastreios Visuais/ Auditivos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a saúde visual e prevenir a doença ocular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3514992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Carolina Silva e Rafaela Rodrigues - PAP e Clube da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Boneco Lucas com a Associação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Lions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Fabricar bonecos Lucas de forma a revertemos o valor para a Liga Portuguesa Contra o Cancro (Infantil)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57015"/>
                  </a:ext>
                </a:extLst>
              </a:tr>
              <a:tr h="77997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Delfina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 sobre lavagem dos dentes e prevenção de doenças da boca numa escola primária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Sensibilizar as crianças para a temática do cuidado a ter com os dentes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Escola primária a definir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437774"/>
                  </a:ext>
                </a:extLst>
              </a:tr>
              <a:tr h="77997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Leonor Silva,  Ana Catarina Vilaça, Letícia Costa e Francisca Morais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Lanche de natal com avós dos alunos da turma / Jogos tradicionais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bem-estar físico, mental e social / Promover a interação entre gerações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AS21 e avós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3522808"/>
                  </a:ext>
                </a:extLst>
              </a:tr>
              <a:tr h="69920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Bruna Gomes e José Miranda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 de Yoga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bem estar físico e mental, prevenindo o sedentarismo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Auxiliar de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5913001"/>
                  </a:ext>
                </a:extLst>
              </a:tr>
              <a:tr h="6252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Maria Adriana Azevedo Dias 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Apresentação de um  documentário realizado pela aluna sobre Trissomia 21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Dar a conhecer sobre esta patologia / Sensibilizar para a patologia e inclusão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Auxiliar de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57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4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80E17C-440B-43FD-9CEF-4C76297A6DE8}"/>
              </a:ext>
            </a:extLst>
          </p:cNvPr>
          <p:cNvSpPr txBox="1"/>
          <p:nvPr/>
        </p:nvSpPr>
        <p:spPr>
          <a:xfrm>
            <a:off x="318499" y="200681"/>
            <a:ext cx="8507003" cy="5360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b="1" dirty="0">
                <a:latin typeface="GeometricoCopy" panose="020D0503020000020004" pitchFamily="34" charset="0"/>
                <a:ea typeface="Calibri" panose="020F0502020204030204" pitchFamily="34" charset="0"/>
                <a:cs typeface="Calibri-Bold"/>
              </a:rPr>
              <a:t>Enquadramento do Plano de Atividades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Calibri-Bold"/>
              </a:rPr>
              <a:t>O Plano Anual de Atividades </a:t>
            </a: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um documento de natureza operacional decorrente do projeto</a:t>
            </a:r>
            <a:r>
              <a:rPr lang="pt-PT" sz="1600" b="1" dirty="0">
                <a:latin typeface="GeometricoCopy" panose="020D0503020000020004" pitchFamily="34" charset="0"/>
                <a:ea typeface="Calibri" panose="020F0502020204030204" pitchFamily="34" charset="0"/>
                <a:cs typeface="Calibri-Bold"/>
              </a:rPr>
              <a:t> </a:t>
            </a: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educativo que, no âmbito do planeamento, define os objetivos e as atividades com ligação aos objetivos estratégicos, as formas de organização e de programação das atividades e procede à identificação dos recursos necessários à sua execução.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tal, integra uma panóplia de atividades que visam essencialmente a qualidade das aprendizagens, através de um trabalho pedagógico (atividades curriculares e extracurriculares) que conduza aos melhores resultados escolares e educativos sempre associados a processos de integração social e profissional e à construção de uma cultura de reflexividade e de exercício da cidadania.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cs typeface="Calibri" panose="020F0502020204030204" pitchFamily="34" charset="0"/>
              </a:rPr>
              <a:t>O plano de atividades constitui-se como um dos instrumentos de divulgação das dinâmicas desenvolvidas no meio escolar de e para a comunidade educativa.  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400" dirty="0">
              <a:latin typeface="GeometricoCopy" panose="020D050302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68419"/>
              </p:ext>
            </p:extLst>
          </p:nvPr>
        </p:nvGraphicFramePr>
        <p:xfrm>
          <a:off x="-47625" y="6"/>
          <a:ext cx="9191625" cy="7093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1263362209"/>
                    </a:ext>
                  </a:extLst>
                </a:gridCol>
                <a:gridCol w="850624">
                  <a:extLst>
                    <a:ext uri="{9D8B030D-6E8A-4147-A177-3AD203B41FA5}">
                      <a16:colId xmlns:a16="http://schemas.microsoft.com/office/drawing/2014/main" val="1802694758"/>
                    </a:ext>
                  </a:extLst>
                </a:gridCol>
                <a:gridCol w="1407336">
                  <a:extLst>
                    <a:ext uri="{9D8B030D-6E8A-4147-A177-3AD203B41FA5}">
                      <a16:colId xmlns:a16="http://schemas.microsoft.com/office/drawing/2014/main" val="484262242"/>
                    </a:ext>
                  </a:extLst>
                </a:gridCol>
                <a:gridCol w="2667707">
                  <a:extLst>
                    <a:ext uri="{9D8B030D-6E8A-4147-A177-3AD203B41FA5}">
                      <a16:colId xmlns:a16="http://schemas.microsoft.com/office/drawing/2014/main" val="1509807365"/>
                    </a:ext>
                  </a:extLst>
                </a:gridCol>
                <a:gridCol w="934279">
                  <a:extLst>
                    <a:ext uri="{9D8B030D-6E8A-4147-A177-3AD203B41FA5}">
                      <a16:colId xmlns:a16="http://schemas.microsoft.com/office/drawing/2014/main" val="2738075664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685104806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875327574"/>
                    </a:ext>
                  </a:extLst>
                </a:gridCol>
              </a:tblGrid>
              <a:tr h="746621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673727"/>
                  </a:ext>
                </a:extLst>
              </a:tr>
              <a:tr h="11580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Francisca Morais e Letícia Costa 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Tardes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inter-geracionais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em lares da cidade (Maximinos, Santo Adrião, Santa Casa da Misericórdia, São Lázaro)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bem-estar físico, mental e social 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inter-geracional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AS22(pequenos grupos) + alunas promotoras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3565630"/>
                  </a:ext>
                </a:extLst>
              </a:tr>
              <a:tr h="6552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Mendes-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Debate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Debate com os alunos e profissionais na área da Saúde Mental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Responder a possíveis questões dos alunos sobre a temática da saúde mental promovendo também um momento interativo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Auxiliar de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9774023"/>
                  </a:ext>
                </a:extLst>
              </a:tr>
              <a:tr h="6552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Carolina Fernandes-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Estimulação cognitiva na 3ºidade-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SensorialMente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- Lar de Sobreposta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 envolvimento em atividades cognitivas desafiadoras e estimulantes pode melhorar a nossa qualidade de vida e dos idosos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8994978"/>
                  </a:ext>
                </a:extLst>
              </a:tr>
              <a:tr h="50022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Maria Teixeira-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 de sabonetes para mães e filhos/as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Dar a conhecer uma coisa nova e tentar fortalecer os laços familiares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53514992"/>
                  </a:ext>
                </a:extLst>
              </a:tr>
              <a:tr h="50022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Delfina-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Jogos interativos sobre a temática dos dentes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Incentivar as crianças a terem cuidado com os seus dentes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Outra 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57015"/>
                  </a:ext>
                </a:extLst>
              </a:tr>
              <a:tr h="6552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Delfina-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Documentário sobre os cuidados de Higiene Oral c/ testemunho real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Incentivar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a cuidar melhor da sua saúde Oral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3437774"/>
                  </a:ext>
                </a:extLst>
              </a:tr>
              <a:tr h="6646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Bruna Gomes e José Miranda-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 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CrossFit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bem estar físico e mental, prevenindo o sedentarismo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3522808"/>
                  </a:ext>
                </a:extLst>
              </a:tr>
              <a:tr h="829140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Carolina Silva e Rafaela Rodrigues- PAP  e Clube da Saúde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Rastreios de IST e ações de sensibilização sobre sexualidade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uma sexualidade saudável / Promover estilos de vida saudáveis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5913001"/>
                  </a:ext>
                </a:extLst>
              </a:tr>
              <a:tr h="49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Flávio Canela com Ana Mendes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,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Exposição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Pintura de emoções de cada Ser individualizado de cada turma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Fazer a 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expressar os sentimentos sem julgamentos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257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1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38087"/>
              </p:ext>
            </p:extLst>
          </p:nvPr>
        </p:nvGraphicFramePr>
        <p:xfrm>
          <a:off x="-47624" y="-64847"/>
          <a:ext cx="9191626" cy="6911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323">
                  <a:extLst>
                    <a:ext uri="{9D8B030D-6E8A-4147-A177-3AD203B41FA5}">
                      <a16:colId xmlns:a16="http://schemas.microsoft.com/office/drawing/2014/main" val="1263362209"/>
                    </a:ext>
                  </a:extLst>
                </a:gridCol>
                <a:gridCol w="786394">
                  <a:extLst>
                    <a:ext uri="{9D8B030D-6E8A-4147-A177-3AD203B41FA5}">
                      <a16:colId xmlns:a16="http://schemas.microsoft.com/office/drawing/2014/main" val="1802694758"/>
                    </a:ext>
                  </a:extLst>
                </a:gridCol>
                <a:gridCol w="1689992">
                  <a:extLst>
                    <a:ext uri="{9D8B030D-6E8A-4147-A177-3AD203B41FA5}">
                      <a16:colId xmlns:a16="http://schemas.microsoft.com/office/drawing/2014/main" val="484262242"/>
                    </a:ext>
                  </a:extLst>
                </a:gridCol>
                <a:gridCol w="2397759">
                  <a:extLst>
                    <a:ext uri="{9D8B030D-6E8A-4147-A177-3AD203B41FA5}">
                      <a16:colId xmlns:a16="http://schemas.microsoft.com/office/drawing/2014/main" val="1509807365"/>
                    </a:ext>
                  </a:extLst>
                </a:gridCol>
                <a:gridCol w="937192">
                  <a:extLst>
                    <a:ext uri="{9D8B030D-6E8A-4147-A177-3AD203B41FA5}">
                      <a16:colId xmlns:a16="http://schemas.microsoft.com/office/drawing/2014/main" val="2738075664"/>
                    </a:ext>
                  </a:extLst>
                </a:gridCol>
                <a:gridCol w="907282">
                  <a:extLst>
                    <a:ext uri="{9D8B030D-6E8A-4147-A177-3AD203B41FA5}">
                      <a16:colId xmlns:a16="http://schemas.microsoft.com/office/drawing/2014/main" val="3685104806"/>
                    </a:ext>
                  </a:extLst>
                </a:gridCol>
                <a:gridCol w="1106684">
                  <a:extLst>
                    <a:ext uri="{9D8B030D-6E8A-4147-A177-3AD203B41FA5}">
                      <a16:colId xmlns:a16="http://schemas.microsoft.com/office/drawing/2014/main" val="875327574"/>
                    </a:ext>
                  </a:extLst>
                </a:gridCol>
              </a:tblGrid>
              <a:tr h="706148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673727"/>
                  </a:ext>
                </a:extLst>
              </a:tr>
              <a:tr h="4622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Flávio Canela, Ana Mendes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, 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José e Bruna - PAP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Vários desportos no 1º de maio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Exercitar o corpo e a mente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– por inscrição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8994978"/>
                  </a:ext>
                </a:extLst>
              </a:tr>
              <a:tr h="61425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Carolina Silva e Rafaela Rodrigues- PAP  e Clube da Saúde</a:t>
                      </a:r>
                    </a:p>
                  </a:txBody>
                  <a:tcPr marL="1080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à Associação Portuguesa 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Reiki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- núcleo de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uma das formas de medicina alternativa baseada em pseudociência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 AS23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53514992"/>
                  </a:ext>
                </a:extLst>
              </a:tr>
              <a:tr h="462274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Bruna Gomes e José Miranda-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Aulas de Kickboxing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a um conhecimento sobre auto defesa e proteção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Turmas de Auxiliar de Saúde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5757015"/>
                  </a:ext>
                </a:extLst>
              </a:tr>
              <a:tr h="473109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Ana Mendes-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Fórum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Sessão com um comediante e mágico no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Altice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Forúm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 momento de diversão e descontração aos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Epbianos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3437774"/>
                  </a:ext>
                </a:extLst>
              </a:tr>
              <a:tr h="614255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Carolina Silva e Rafaela Rodrigues PAP e Clube da Saúde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Dádiva de Sangue em parceria com o Hospital de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espírito de solidariedade / Salvar Vidas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Comunidade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epbiana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3522808"/>
                  </a:ext>
                </a:extLst>
              </a:tr>
              <a:tr h="653635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Ana Mendes e Flávio Canela-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Workshop sobre autoestima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Celebrar o Dia da Mulher e promover um momento interativo sobre autocuidado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Epbiana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5913001"/>
                  </a:ext>
                </a:extLst>
              </a:tr>
              <a:tr h="364253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Ana Mendes-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Sessão de cinema (filme de comédia)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 momento relaxante e divertido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2572017"/>
                  </a:ext>
                </a:extLst>
              </a:tr>
              <a:tr h="766236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Maria Teixeira-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Acampamento de mães e filhos/as (Braga)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Proporcionar um ambiente único e emocionante para fortalecer os laços familiares/ Criar memórias inesquecíveis e promover a conexão profunda entre mãe e filhos/as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AS21 e mães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9977001"/>
                  </a:ext>
                </a:extLst>
              </a:tr>
              <a:tr h="558389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Maria Teixeira- PAP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 ao INEM/IPO/ Casa Ronald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Mcdonald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Conhecer o trabalho da associação e sensibilizar os alunos para esta temática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AS21 e AS23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2548469"/>
                  </a:ext>
                </a:extLst>
              </a:tr>
              <a:tr h="548012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Pedro Paredes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Vista de estudo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ao museu de Ciências da Escola Sá de Miranda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Conhecer os diversos materiais utilizados na disciplina de Biologia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AS23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9772809"/>
                  </a:ext>
                </a:extLst>
              </a:tr>
              <a:tr h="680956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Ana Marta Vilaverde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 à Fundação Eça de Queirós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Conhecer a vida de Eça de Queirós/ Conhecer as origens de Eça de Queirós/ Aprofundar a obra de Eça de Queirós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AS22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9347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7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BC6A37-9BA8-4A9D-B843-442F383A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287"/>
            <a:ext cx="9144000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21196"/>
              </p:ext>
            </p:extLst>
          </p:nvPr>
        </p:nvGraphicFramePr>
        <p:xfrm>
          <a:off x="9525" y="0"/>
          <a:ext cx="9134477" cy="6883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3780">
                  <a:extLst>
                    <a:ext uri="{9D8B030D-6E8A-4147-A177-3AD203B41FA5}">
                      <a16:colId xmlns:a16="http://schemas.microsoft.com/office/drawing/2014/main" val="784615851"/>
                    </a:ext>
                  </a:extLst>
                </a:gridCol>
                <a:gridCol w="1128786">
                  <a:extLst>
                    <a:ext uri="{9D8B030D-6E8A-4147-A177-3AD203B41FA5}">
                      <a16:colId xmlns:a16="http://schemas.microsoft.com/office/drawing/2014/main" val="3649706884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3374336279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186439110"/>
                    </a:ext>
                  </a:extLst>
                </a:gridCol>
                <a:gridCol w="1111045">
                  <a:extLst>
                    <a:ext uri="{9D8B030D-6E8A-4147-A177-3AD203B41FA5}">
                      <a16:colId xmlns:a16="http://schemas.microsoft.com/office/drawing/2014/main" val="305905080"/>
                    </a:ext>
                  </a:extLst>
                </a:gridCol>
                <a:gridCol w="901494">
                  <a:extLst>
                    <a:ext uri="{9D8B030D-6E8A-4147-A177-3AD203B41FA5}">
                      <a16:colId xmlns:a16="http://schemas.microsoft.com/office/drawing/2014/main" val="3232441529"/>
                    </a:ext>
                  </a:extLst>
                </a:gridCol>
                <a:gridCol w="1123952">
                  <a:extLst>
                    <a:ext uri="{9D8B030D-6E8A-4147-A177-3AD203B41FA5}">
                      <a16:colId xmlns:a16="http://schemas.microsoft.com/office/drawing/2014/main" val="1563533882"/>
                    </a:ext>
                  </a:extLst>
                </a:gridCol>
              </a:tblGrid>
              <a:tr h="824220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5546" marR="5546" marT="5546" marB="0" anchor="ctr"/>
                </a:tc>
                <a:extLst>
                  <a:ext uri="{0D108BD9-81ED-4DB2-BD59-A6C34878D82A}">
                    <a16:rowId xmlns:a16="http://schemas.microsoft.com/office/drawing/2014/main" val="2312969256"/>
                  </a:ext>
                </a:extLst>
              </a:tr>
              <a:tr h="6710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Jornadas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Semana da Literacia financeira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Iniciativa que visa sensibilizar os alunos dos cursos de serviços para a educação para o consumo sustentável e literacia financeira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As turmas do curso Comercial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8373598"/>
                  </a:ext>
                </a:extLst>
              </a:tr>
              <a:tr h="600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Carlos Morais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Gestão de uma marca desportiva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 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que é, como criar uma marca desportiva, como gerir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5477438"/>
                  </a:ext>
                </a:extLst>
              </a:tr>
              <a:tr h="705630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património histórico da cidade de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Dar a conhecer o significado e reconhecer a importância da preservação do património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04068882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Jogos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Torneio sueca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Desenvolver competências sociais, de espirito de equipa e de estratégia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97569689"/>
                  </a:ext>
                </a:extLst>
              </a:tr>
              <a:tr h="590339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Jogos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Torneio matraquilhos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Desenvolver competências sociais, de espirito de equipa e de estratégia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566816"/>
                  </a:ext>
                </a:extLst>
              </a:tr>
              <a:tr h="698735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Jogos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Torneio futebol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Desenvolver competências sociais, de espirito de equipa e de estratégia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8100432"/>
                  </a:ext>
                </a:extLst>
              </a:tr>
              <a:tr h="505010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ao CIAB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os procedimentos na resolução de conflitos entre clientes e empresas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83553901"/>
                  </a:ext>
                </a:extLst>
              </a:tr>
              <a:tr h="558443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Espaços comerciais da cidade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o mercado de trabalho e sua organização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8396758"/>
                  </a:ext>
                </a:extLst>
              </a:tr>
              <a:tr h="616814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Marketing Digital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o que é o Marketing Digital, Vantagens e Estratégias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86493159"/>
                  </a:ext>
                </a:extLst>
              </a:tr>
              <a:tr h="566903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Carlos Morais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Participação na entrega de galardões Eco - Escolas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Aproximação da prática "cosplay" através da organização de um evento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5546" marR="5546" marT="554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As turmas do curso Comercial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611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14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B73362-A770-449A-97EF-A19B720B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9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51483"/>
              </p:ext>
            </p:extLst>
          </p:nvPr>
        </p:nvGraphicFramePr>
        <p:xfrm>
          <a:off x="0" y="14287"/>
          <a:ext cx="9143999" cy="6867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1047522198"/>
                    </a:ext>
                  </a:extLst>
                </a:gridCol>
                <a:gridCol w="1226575">
                  <a:extLst>
                    <a:ext uri="{9D8B030D-6E8A-4147-A177-3AD203B41FA5}">
                      <a16:colId xmlns:a16="http://schemas.microsoft.com/office/drawing/2014/main" val="2143936110"/>
                    </a:ext>
                  </a:extLst>
                </a:gridCol>
                <a:gridCol w="1773801">
                  <a:extLst>
                    <a:ext uri="{9D8B030D-6E8A-4147-A177-3AD203B41FA5}">
                      <a16:colId xmlns:a16="http://schemas.microsoft.com/office/drawing/2014/main" val="719985626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87909450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532339621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19282114"/>
                    </a:ext>
                  </a:extLst>
                </a:gridCol>
                <a:gridCol w="1189702">
                  <a:extLst>
                    <a:ext uri="{9D8B030D-6E8A-4147-A177-3AD203B41FA5}">
                      <a16:colId xmlns:a16="http://schemas.microsoft.com/office/drawing/2014/main" val="1538830195"/>
                    </a:ext>
                  </a:extLst>
                </a:gridCol>
              </a:tblGrid>
              <a:tr h="622509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Calendarização/ 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875659"/>
                  </a:ext>
                </a:extLst>
              </a:tr>
              <a:tr h="47369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Marta Oliveira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Participação na entrega de galardões Eco - Escolas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Incentivar os alunos a desenvolver atividades de defesa do ambiente.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58600631"/>
                  </a:ext>
                </a:extLst>
              </a:tr>
              <a:tr h="471567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Marta Oliveira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á empresa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Nortempresa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perfumes e cosméticos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Dar a conhecer os processos de fabrico de uma fábrica de perfumes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76183210"/>
                  </a:ext>
                </a:extLst>
              </a:tr>
              <a:tr h="375785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Paulo Leitão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Tribunal Arbitral para o Consumo - CIAB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Dar a conhecer os Direitos dos Consumidores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94394905"/>
                  </a:ext>
                </a:extLst>
              </a:tr>
              <a:tr h="332638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Paulo Leitão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ao Banco de Portugal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Dar a conhecer a moeda Euro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3625564"/>
                  </a:ext>
                </a:extLst>
              </a:tr>
              <a:tr h="492069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Cristina Lima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á Ordem dos Técnicos Oficiais de Contas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conhecimento das regras deontológicas da profissão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5783100"/>
                  </a:ext>
                </a:extLst>
              </a:tr>
              <a:tr h="374424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Cristina Lima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Visitar a empresa Primavera BSS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Dar a conhecer as metodologias de trabalho da empresa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33030696"/>
                  </a:ext>
                </a:extLst>
              </a:tr>
              <a:tr h="918715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Realização de uma visita pedagógica aos Espaços arqueológicos musealizados de Braga: Visita guiada às termas Romanas e à fonte do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ídol</a:t>
                      </a:r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Aprofundar o conhecimento sobre o património histórico da cidade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6342283"/>
                  </a:ext>
                </a:extLst>
              </a:tr>
              <a:tr h="533756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Realização de uma visita pedagógica ao Museu Nogueira da Silva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Conhecer o espólio do Museu Nogueira da Silva e a sua história com relevância para a cidade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29532462"/>
                  </a:ext>
                </a:extLst>
              </a:tr>
              <a:tr h="370092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pedagógica à Braga Romana.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enriquecimento cultural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174423"/>
                  </a:ext>
                </a:extLst>
              </a:tr>
              <a:tr h="766652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Eliana Lopes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Participar em várias atividades da Eco -Escolas (preparação de exposições, ações de limpeza da Praia e rio)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hábitos de defesa do ambiente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92201763"/>
                  </a:ext>
                </a:extLst>
              </a:tr>
              <a:tr h="515582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Projeto C&amp;D sobre Literacia Financeira e Democracia Participativa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a literacia financeira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CTB22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6793138"/>
                  </a:ext>
                </a:extLst>
              </a:tr>
              <a:tr h="614589"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Visita pedagógica ao Porto (Palácio da Bolsa, caves do vinho do porto, passeio de barco douro);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espírito de grupo e o enriquecimento cultural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Todas as turmas de CTB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  <a:p>
                      <a:pPr marL="72000" algn="l" defTabSz="685783" rtl="0" eaLnBrk="1" fontAlgn="ctr" latinLnBrk="0" hangingPunct="1"/>
                      <a:endParaRPr lang="pt-PT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1223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55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5D4BCC37-2218-42AA-87E7-C855B387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196"/>
            <a:ext cx="9144000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7408"/>
              </p:ext>
            </p:extLst>
          </p:nvPr>
        </p:nvGraphicFramePr>
        <p:xfrm>
          <a:off x="-1" y="-4"/>
          <a:ext cx="9144001" cy="6858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536">
                  <a:extLst>
                    <a:ext uri="{9D8B030D-6E8A-4147-A177-3AD203B41FA5}">
                      <a16:colId xmlns:a16="http://schemas.microsoft.com/office/drawing/2014/main" val="1977457244"/>
                    </a:ext>
                  </a:extLst>
                </a:gridCol>
                <a:gridCol w="847926">
                  <a:extLst>
                    <a:ext uri="{9D8B030D-6E8A-4147-A177-3AD203B41FA5}">
                      <a16:colId xmlns:a16="http://schemas.microsoft.com/office/drawing/2014/main" val="3754648176"/>
                    </a:ext>
                  </a:extLst>
                </a:gridCol>
                <a:gridCol w="1747791">
                  <a:extLst>
                    <a:ext uri="{9D8B030D-6E8A-4147-A177-3AD203B41FA5}">
                      <a16:colId xmlns:a16="http://schemas.microsoft.com/office/drawing/2014/main" val="2023697105"/>
                    </a:ext>
                  </a:extLst>
                </a:gridCol>
                <a:gridCol w="2517058">
                  <a:extLst>
                    <a:ext uri="{9D8B030D-6E8A-4147-A177-3AD203B41FA5}">
                      <a16:colId xmlns:a16="http://schemas.microsoft.com/office/drawing/2014/main" val="4037198051"/>
                    </a:ext>
                  </a:extLst>
                </a:gridCol>
                <a:gridCol w="954215">
                  <a:extLst>
                    <a:ext uri="{9D8B030D-6E8A-4147-A177-3AD203B41FA5}">
                      <a16:colId xmlns:a16="http://schemas.microsoft.com/office/drawing/2014/main" val="3482042891"/>
                    </a:ext>
                  </a:extLst>
                </a:gridCol>
                <a:gridCol w="697604">
                  <a:extLst>
                    <a:ext uri="{9D8B030D-6E8A-4147-A177-3AD203B41FA5}">
                      <a16:colId xmlns:a16="http://schemas.microsoft.com/office/drawing/2014/main" val="1028596123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3559269807"/>
                    </a:ext>
                  </a:extLst>
                </a:gridCol>
              </a:tblGrid>
              <a:tr h="1167228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3479" marR="3479" marT="3479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3479" marR="3479" marT="3479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3479" marR="3479" marT="3479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3479" marR="3479" marT="3479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3479" marR="3479" marT="3479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3479" marR="3479" marT="3479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3479" marR="3479" marT="3479" marB="0" anchor="ctr"/>
                </a:tc>
                <a:extLst>
                  <a:ext uri="{0D108BD9-81ED-4DB2-BD59-A6C34878D82A}">
                    <a16:rowId xmlns:a16="http://schemas.microsoft.com/office/drawing/2014/main" val="1115507222"/>
                  </a:ext>
                </a:extLst>
              </a:tr>
              <a:tr h="116510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Filipe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 - 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Colaboração na captação de imagem e edição com a EPB TV – Criação de produção própria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Aprofundar conhecimentos técnicos na área da edição e captura de imagem, componentes da formação audiovisual do curso. Aplicar e desenvolver métodos de trabalho importantes para a integração profissional.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 de DCG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ANUAL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1351079"/>
                  </a:ext>
                </a:extLst>
              </a:tr>
              <a:tr h="83406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Lucília Cardoso; João Delgado; Filipe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à RTP, Museu da imprensa e a Serralves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Estimular  a formação cultural, estética e artística dos aluno. Promover a aproximação ao mercado de trabalho.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DCG21 DCG22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85043895"/>
                  </a:ext>
                </a:extLst>
              </a:tr>
              <a:tr h="58328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Filipe Lopes; João Teixeira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 fotográfica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Estimular  a formação cultural, estética e artística dos aluno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DCG21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03414095"/>
                  </a:ext>
                </a:extLst>
              </a:tr>
              <a:tr h="6027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Teixeira; João Delgado; Filipe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Jornadas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Encontros de Design Gráfico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a aproximação ao mercado de trabalho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 de DCG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09466360"/>
                  </a:ext>
                </a:extLst>
              </a:tr>
              <a:tr h="79525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Teixeira; João Delgado; Filipe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Piquenique na quinta pedagógica com workshops de arte e design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Estimular  a formação cultural, estética e artística dos aluno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 de DCG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778240"/>
                  </a:ext>
                </a:extLst>
              </a:tr>
              <a:tr h="85514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Teixeira; João Delgado; Filipe Lopes; Ana Filipa Teixeira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"Design dá-te música" - Evento musical e artístico para toda a 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Envolver os alunos numa atividade integradora de promoção do curso de design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 de DCG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8796557"/>
                  </a:ext>
                </a:extLst>
              </a:tr>
              <a:tr h="85514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Teixeira; João Delgado; Filipe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Workshops de fotografia para a comunidade escolar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curso de design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DCG21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503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23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FF3192F-E2C1-4880-8A67-EB59FB53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1487"/>
            <a:ext cx="9144000" cy="16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05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73"/>
              </p:ext>
            </p:extLst>
          </p:nvPr>
        </p:nvGraphicFramePr>
        <p:xfrm>
          <a:off x="1" y="-2"/>
          <a:ext cx="9144000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529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2369574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953018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679137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1183549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71887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Marta Alves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Instalações Elétricas/ITED - Obras em 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Observar a implementação das instalações elétricas em contexto real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98777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Manuel Joaquim Gomes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Garcia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APTIVPORT SERVICES,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uma empresa com tecnologia de ponta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 2</a:t>
                      </a: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  <a:tr h="119464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Garcia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Apresentação e demonstração de equipamento de Automação e Robótica Industrial: OMRON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equipamento recente na área do curso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382802"/>
                  </a:ext>
                </a:extLst>
              </a:tr>
              <a:tr h="108686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Eugénia Coutinho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Lima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Edifício da Alfândega Régia/Nau Quinhentista (Vila do Conde) /Museu do Holocausto (Porto)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um pouco da história da segunda metade do século XVI. 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conhecimento sobre a temática do Holocausto, bem como alertar os alunos do século XXI para as consequências da emergência de políticas xenófobas e ditatoriais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7087613"/>
                  </a:ext>
                </a:extLst>
              </a:tr>
              <a:tr h="79732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Lima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ao Museu Ferroviário de Lousado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Sensibilização dos alunos para o paradigma da revolução industrial e da maquina a vapor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7946100"/>
                  </a:ext>
                </a:extLst>
              </a:tr>
              <a:tr h="8889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Eugénia Coutinho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João Lima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ao Museu Bernardino Machado (Famalicão) / Empresa Continental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Reconhecer os museus como lugares de construção de conhecimento./Contacto com a indústria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ELE21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ELE22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6414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80E17C-440B-43FD-9CEF-4C76297A6DE8}"/>
              </a:ext>
            </a:extLst>
          </p:cNvPr>
          <p:cNvSpPr txBox="1"/>
          <p:nvPr/>
        </p:nvSpPr>
        <p:spPr>
          <a:xfrm>
            <a:off x="339047" y="329786"/>
            <a:ext cx="8507003" cy="5163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Plano Anual de Atividades operacionaliza as atividades que se coadunam com os objetivos do Projeto Educativo, a saber: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600" dirty="0">
              <a:latin typeface="GeometricoCopy" panose="020D050302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Objetivo estratégico 1 [OE1]</a:t>
            </a:r>
            <a:endParaRPr lang="pt-PT" sz="1600" dirty="0">
              <a:latin typeface="GeometricoCopy" panose="020D050302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uma educação e ensino de qualidade, através de um modelo pedagógico capaz de responder à heterogeneidade pela diferenciação e adequação pedagógica, ênfase em metodologias ativas e aprendizagem colaborativa.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600" dirty="0">
              <a:latin typeface="GeometricoCopy" panose="020D050302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</a:rPr>
              <a:t>Objetivo estratégico 2 </a:t>
            </a: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[OE2]</a:t>
            </a:r>
            <a:endParaRPr lang="pt-PT" sz="1600" dirty="0">
              <a:solidFill>
                <a:srgbClr val="0070C1"/>
              </a:solidFill>
              <a:latin typeface="GeometricoCopy" panose="020D05030200000200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a cooperação e o compromisso pela dinâmica de uma rede de parcerias nacionais e internacionais, fortalecendo a relação da Escola com a Comunidade/Mercado, em benefício do desenvolvimento do projeto educativo.</a:t>
            </a:r>
          </a:p>
        </p:txBody>
      </p:sp>
    </p:spTree>
    <p:extLst>
      <p:ext uri="{BB962C8B-B14F-4D97-AF65-F5344CB8AC3E}">
        <p14:creationId xmlns:p14="http://schemas.microsoft.com/office/powerpoint/2010/main" val="1265226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, Gráficos, Tipo de letra, texto&#10;&#10;Descrição gerada automaticamente">
            <a:extLst>
              <a:ext uri="{FF2B5EF4-FFF2-40B4-BE49-F238E27FC236}">
                <a16:creationId xmlns:a16="http://schemas.microsoft.com/office/drawing/2014/main" id="{25619B3D-41BD-8AE4-95E2-F6B159E80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40010" r="17780" b="40467"/>
          <a:stretch/>
        </p:blipFill>
        <p:spPr>
          <a:xfrm>
            <a:off x="54186" y="4121349"/>
            <a:ext cx="9035627" cy="1943981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3FF1F260-5DD9-7E60-2301-77407FD76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3" y="792670"/>
            <a:ext cx="8045404" cy="16066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62B38-618E-78EE-61E9-897302D71709}"/>
              </a:ext>
            </a:extLst>
          </p:cNvPr>
          <p:cNvSpPr txBox="1"/>
          <p:nvPr/>
        </p:nvSpPr>
        <p:spPr>
          <a:xfrm>
            <a:off x="4302285" y="2848455"/>
            <a:ext cx="80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60605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11814"/>
              </p:ext>
            </p:extLst>
          </p:nvPr>
        </p:nvGraphicFramePr>
        <p:xfrm>
          <a:off x="0" y="-12536"/>
          <a:ext cx="9144000" cy="6870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620105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3247170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777063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endParaRPr lang="pt-PT" sz="1000" b="1" u="none" strike="noStrike" kern="1200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109436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Sistema de AVAC do Centro comercial Nova Arcada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contacto com empresas e aplicações de sistemas de AVAC com recurso a sistemas de climatização de grande dimensão, de cumprimento de regras de Qualidade do ar Interior e eficiência energética. Criar uma ligação escola-empresa, também ao nível dos conteúdos técnicos abordados.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FC21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109436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Cláudio Pinto; Rafael Nunes; Eugénia Coutinho; Maria Cândida Lacerda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a uma obra do Grupo CASAIS (OPERTEC) na cidade do Porto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contacto com empresas e aplicações de sistemas de AVAC com recurso a sistemas de climatização de grande dimensão, de cumprimento de regras de Qualidade do ar Interior e eficiência energética. Criar uma ligação escola-empresa, também ao nível dos conteúdos técnicos abordados.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 FC21 FC22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1291972"/>
                  </a:ext>
                </a:extLst>
              </a:tr>
              <a:tr h="78353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Jornadas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OPEN DAYS de Frio e Climatização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Motivar os alunos para a componente tecnológica do curso; Promover um maior contacto entre os profissionais da área e os alunos; Promover uma maior proximidade entre as empresas e a escola; Contribuir para a formação técnica do curso.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 FC21 FC22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98710719"/>
                  </a:ext>
                </a:extLst>
              </a:tr>
              <a:tr h="156060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à empresa Jordão - Guimarães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Criar, nos alunos, um espirito crítico que os conduza a atitudes e comportamentos mais enquadrados dentro do perfil necessário para um técnico de frio e climatização;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-Dar a conhecer o panorama da indústria da refrigeração em Portugal;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-Dar a conhecer o processo de fabrico de equipamentos de refrigeração.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 uma ligação escola-empresa, ao nível dos conteúdos técnicos abordados.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FC22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7998775"/>
                  </a:ext>
                </a:extLst>
              </a:tr>
              <a:tr h="156060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à empresa OCRAM CLIMA - Prado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Criar, nos alunos, um espirito crítico que os conduza a atitudes e comportamentos mais enquadrados dentro do perfil necessário para um técnico de frio e climatização;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-Dar a conhecer o panorama da indústria da climatização em Portugal;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-Dar a conhecer o processo de fabrico de equipamentos de climatização.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 uma ligação escola-empresa, ao nível dos conteúdos técnicos abordados.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FC21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14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71228"/>
              </p:ext>
            </p:extLst>
          </p:nvPr>
        </p:nvGraphicFramePr>
        <p:xfrm>
          <a:off x="1" y="-12532"/>
          <a:ext cx="9143999" cy="701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324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2676525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866512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endParaRPr lang="pt-PT" sz="1000" b="1" u="none" strike="noStrike" kern="1200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178453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à empresa ETMA, Metal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Parts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Criar, nos alunos, um espirito crítico que os conduza a atitudes e comportamentos mais enquadrados dentro do perfil necessário para um técnico de frio e climatização;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-Dar a conhecer o panorama da indústria transformadora em Portugal;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-Dar a conhecer o processo de fabrico de materiais para a indústria.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Criar uma ligação escola-empresa, ao nível dos conteúdos técnicos abordados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143715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à empresa ECOTERMOLAB – GRUPO ISQ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contacto com empresas cujo ramo de atividade é o da investigação e desenvolvimento de produtos, processos e serviços nas áreas da climatização, energias renováveis e eficiência energética.</a:t>
                      </a:r>
                    </a:p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-Criar uma ligação escola-empresa, ao nível dos conteúdos técnicos abordados..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 FC21 FC22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1291972"/>
                  </a:ext>
                </a:extLst>
              </a:tr>
              <a:tr h="92744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Eugénia Coutinho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à Nau Quinhentista (Vila do Conde)/Museu do Holocausto do Porto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Observar réplica e reprodução da vida a bordo, no século XVI.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98710719"/>
                  </a:ext>
                </a:extLst>
              </a:tr>
              <a:tr h="77393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Eugénia Coutinho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ao Núcleo Museológico de Lousado (Famalicão)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Valorizar a componente oficinal, através da observação do ofício/ferramentas.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7998775"/>
                  </a:ext>
                </a:extLst>
              </a:tr>
              <a:tr h="108095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Eugénia Coutinho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ao Museu Bernardino Machado (Famalicão)/Empresa Continental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Reconhecer os museus como lugares de construção de conhecimento./Contacto com a indústria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FC21</a:t>
                      </a:r>
                    </a:p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FC22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884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captura de ecrã, texto, cartão de visita, Tipo de letra&#10;&#10;Descrição gerada automaticamente">
            <a:extLst>
              <a:ext uri="{FF2B5EF4-FFF2-40B4-BE49-F238E27FC236}">
                <a16:creationId xmlns:a16="http://schemas.microsoft.com/office/drawing/2014/main" id="{E8550AC7-3FCD-3C7A-5B95-295DD8AAAB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41230" r="18202" b="41586"/>
          <a:stretch/>
        </p:blipFill>
        <p:spPr>
          <a:xfrm>
            <a:off x="25010" y="2550781"/>
            <a:ext cx="9093981" cy="17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5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42740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1184787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2510319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710574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1234715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  <a:r>
                        <a:rPr lang="pt-PT" sz="1000" b="1" u="none" strike="noStrike" kern="1200" baseline="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63800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António Araújo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Empresa de Informática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as instalações e toda a parte relacionada com os equipamentos informáticos.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GEI23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064323"/>
                  </a:ext>
                </a:extLst>
              </a:tr>
              <a:tr h="477194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0895601"/>
                  </a:ext>
                </a:extLst>
              </a:tr>
              <a:tr h="638002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34276130"/>
                  </a:ext>
                </a:extLst>
              </a:tr>
              <a:tr h="433814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795374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  <a:tr h="1112399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382802"/>
                  </a:ext>
                </a:extLst>
              </a:tr>
              <a:tr h="828757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7087613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794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993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D7F41CD-1795-4306-B731-84D53F059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2465802"/>
            <a:ext cx="9001125" cy="15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5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757937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1184787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710813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2510319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710574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1354886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  <a:r>
                        <a:rPr lang="pt-PT" sz="1000" b="1" u="none" strike="noStrike" kern="1200" baseline="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523638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OutSystems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(Braga)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Dar a conhecer aos formandos como funciona uma software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house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GPSI22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0895601"/>
                  </a:ext>
                </a:extLst>
              </a:tr>
              <a:tr h="70009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Primavera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Dar a conhecer aos formandos como funciona uma software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house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GPSI21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34276130"/>
                  </a:ext>
                </a:extLst>
              </a:tr>
              <a:tr h="50866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Jornadas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Tecweek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2024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Organização de eventos e contacto com empresas e quadros superiores de informática.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Curso/Escola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87278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Empresa Informática (Microsoft)/ Porto histórico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Cidadania e novas tecnologias.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GPSI21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  <a:tr h="122066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Ana Marta Vilaverde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Fundação Eça de Queiroz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o escritor e a obra.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GPSI22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382802"/>
                  </a:ext>
                </a:extLst>
              </a:tr>
              <a:tr h="90941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Eticadata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Dar a conhecer aos formandos como funciona uma software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house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GPS23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7087613"/>
                  </a:ext>
                </a:extLst>
              </a:tr>
              <a:tr h="76784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Jornadas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Jornadas Informática UM 2024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Enriquecimento curricular, oferta formativa e contacto com novas tecnologias.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Todas as turmas de GPSI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794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142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65A8A8A-27D6-48EC-9D3E-A4F702304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327"/>
            <a:ext cx="9144000" cy="16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68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88666"/>
              </p:ext>
            </p:extLst>
          </p:nvPr>
        </p:nvGraphicFramePr>
        <p:xfrm>
          <a:off x="1" y="-78164"/>
          <a:ext cx="9143999" cy="6936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1714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717754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012723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3431461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971728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839832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098787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1381096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 rtl="0" eaLnBrk="1" fontAlgn="ctr" latinLnBrk="0" hangingPunct="1"/>
                      <a:endParaRPr lang="pt-PT" sz="1000" b="1" u="none" strike="noStrike" kern="1200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  <a:p>
                      <a:pPr marL="71755" lvl="0" algn="ctr">
                        <a:buNone/>
                      </a:pPr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algn="ctr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</a:t>
                      </a:r>
                    </a:p>
                    <a:p>
                      <a:pPr marL="71755" lvl="0" algn="ctr" defTabSz="685783">
                        <a:buNone/>
                      </a:pPr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193353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 / Direção de Turma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à fábrica da Continental – Famalicão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Inserida na UFCD - Pneus e geometria da suspensão, a visita de estudo pretende alertar e sensibilizar os alunos para o processo produtivo de pneus e respetivo controlo de qualidade. Paralelamente pretende-se que os alunos fiquem sensibilizados para o ambiente de produção industrial e estabeleçam contacto com o mundo real do trabalho.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Mecauto21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362153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Coordenação / Direção de Turma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 à empresa TRW – Ponte de Lima;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Inserida na UFCD - Diagnóstico e reparação em sistemas de segurança ativa e passiva, pretende dar a conhecer o processo de produção de sistemas de segurança ativa do automóvel, (airbags); Esclarecer os alunos relativamente aos diferentes tipos de sistemas de segurança do automóvel; Promover o envolvimento com o meio empresarial e contacto com colaboradores da empresa.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Mecauto22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Mecauto23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38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18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69BB9B08-5B19-4DC7-9DB2-77F8F6F5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584"/>
            <a:ext cx="9144000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8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80E17C-440B-43FD-9CEF-4C76297A6DE8}"/>
              </a:ext>
            </a:extLst>
          </p:cNvPr>
          <p:cNvSpPr txBox="1"/>
          <p:nvPr/>
        </p:nvSpPr>
        <p:spPr>
          <a:xfrm>
            <a:off x="339047" y="329787"/>
            <a:ext cx="8507003" cy="355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</a:rPr>
              <a:t>Objetivo estratégico 3 </a:t>
            </a: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[OE3]</a:t>
            </a:r>
            <a:endParaRPr lang="pt-PT" sz="1600" dirty="0">
              <a:solidFill>
                <a:srgbClr val="0070C1"/>
              </a:solidFill>
              <a:latin typeface="GeometricoCopy" panose="020D05030200000200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cs typeface="Times New Roman" panose="02020603050405020304" pitchFamily="18" charset="0"/>
              </a:rPr>
              <a:t>Promover uma política de proximidade com os diplomados, que procure garantir o seu desenvolvimento pessoal e profissional, bem como o desenvolvimento da instituição escolar.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600" dirty="0">
              <a:latin typeface="GeometricoCopy" panose="020D05030200000200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</a:rPr>
              <a:t>Objetivo estratégico 4 </a:t>
            </a:r>
            <a:r>
              <a:rPr lang="pt-PT" sz="1600" dirty="0">
                <a:solidFill>
                  <a:srgbClr val="0070C1"/>
                </a:solidFill>
                <a:latin typeface="GeometricoCopy" panose="020D0503020000020004" pitchFamily="34" charset="0"/>
                <a:ea typeface="Calibri" panose="020F0502020204030204" pitchFamily="34" charset="0"/>
                <a:cs typeface="Bahnschrift" panose="020B0502040204020203" pitchFamily="34" charset="0"/>
              </a:rPr>
              <a:t>[OE4]</a:t>
            </a:r>
            <a:endParaRPr lang="pt-PT" sz="1600" dirty="0">
              <a:solidFill>
                <a:srgbClr val="0070C1"/>
              </a:solidFill>
              <a:latin typeface="GeometricoCopy" panose="020D05030200000200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dirty="0">
                <a:latin typeface="GeometricoCopy" panose="020D050302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um modelo organizacional de qualidade, tendo como núcleo a visão estratégica, garanta a operacionalização do projeto educativo pela adequação, inovação e empoderamento (planos de ação, estruturas de gestão, pessoas, recursos).</a:t>
            </a:r>
          </a:p>
        </p:txBody>
      </p:sp>
    </p:spTree>
    <p:extLst>
      <p:ext uri="{BB962C8B-B14F-4D97-AF65-F5344CB8AC3E}">
        <p14:creationId xmlns:p14="http://schemas.microsoft.com/office/powerpoint/2010/main" val="24841944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49138"/>
              </p:ext>
            </p:extLst>
          </p:nvPr>
        </p:nvGraphicFramePr>
        <p:xfrm>
          <a:off x="0" y="0"/>
          <a:ext cx="9220200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460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861888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292833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2936433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1072349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671471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262766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1222850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95417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Rececionismos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Atividades que visam reforçar competências técnicas na área do atendimento/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rececionismo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, em contexto real, e estimular a articulação entre a EPB e diferentes instituições locais.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SEC21, SEC22, SEC23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Ao longo do ano letivo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064323"/>
                  </a:ext>
                </a:extLst>
              </a:tr>
              <a:tr h="7256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Peddy-paper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Peddy-paper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Iniciativa que visa reforçar os laços entre as turmas envolvidas, promover o espírito de equipa e partilhar a cultura bracarense (monumentos, tradições, festividades)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SEC21, SEC22, SEC23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2875824"/>
                  </a:ext>
                </a:extLst>
              </a:tr>
              <a:tr h="6801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Cristina Lima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Participação no ESCE Open-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day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a Escola Superior de Ciências Empresariais de Valença e obter informações sobre cursos superiores da área de estudo dos alunos envolvidos.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1720373"/>
                  </a:ext>
                </a:extLst>
              </a:tr>
              <a:tr h="7256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Marta Oliveira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à Ordem dos Contabilistas de Braga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conhecimento sobre a área de contabilidade e importância no secretariado.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  <a:tr h="84837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Cristina Lima / Marta Oliveira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às instalações de empresas de Braga da área de Secretariado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Conhecer o funcionamento e organização de uma empresa nos seus diversos departamentos e o processo produtivo do software.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680762"/>
                  </a:ext>
                </a:extLst>
              </a:tr>
              <a:tr h="8220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Lopes/ Lucília Cardoso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Cultural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Fomentar o gosto pelos museus e ficar a conhecer o espírito e história da cidade de Braga.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SEC21, SEC22, SEC23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382802"/>
                  </a:ext>
                </a:extLst>
              </a:tr>
              <a:tr h="87912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às instalações da Primavera BSS, S.A.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Iniciativa que visa dotar os alunos de competências empreendedoras que aproximam do mundo do trabalho, estimulando o desenvolvimento de uma cultura de responsabilidade individual.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Durante 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1708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563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535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3183">
                  <a:extLst>
                    <a:ext uri="{9D8B030D-6E8A-4147-A177-3AD203B41FA5}">
                      <a16:colId xmlns:a16="http://schemas.microsoft.com/office/drawing/2014/main" val="4032972616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val="3382352330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3148156717"/>
                    </a:ext>
                  </a:extLst>
                </a:gridCol>
                <a:gridCol w="3011556">
                  <a:extLst>
                    <a:ext uri="{9D8B030D-6E8A-4147-A177-3AD203B41FA5}">
                      <a16:colId xmlns:a16="http://schemas.microsoft.com/office/drawing/2014/main" val="3833703376"/>
                    </a:ext>
                  </a:extLst>
                </a:gridCol>
                <a:gridCol w="1023340">
                  <a:extLst>
                    <a:ext uri="{9D8B030D-6E8A-4147-A177-3AD203B41FA5}">
                      <a16:colId xmlns:a16="http://schemas.microsoft.com/office/drawing/2014/main" val="4115563291"/>
                    </a:ext>
                  </a:extLst>
                </a:gridCol>
                <a:gridCol w="679137">
                  <a:extLst>
                    <a:ext uri="{9D8B030D-6E8A-4147-A177-3AD203B41FA5}">
                      <a16:colId xmlns:a16="http://schemas.microsoft.com/office/drawing/2014/main" val="760791227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27654206"/>
                    </a:ext>
                  </a:extLst>
                </a:gridCol>
              </a:tblGrid>
              <a:tr h="1802713"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Proponente/ Dinamizador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Atividade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Designação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Objetivos Estratégicos - Projeto Educativo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Público-alvo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 defTabSz="685783" rtl="0" eaLnBrk="1" fontAlgn="ctr" latinLnBrk="0" hangingPunct="1"/>
                      <a:r>
                        <a:rPr lang="pt-PT" sz="1000" b="1" u="none" strike="noStrike" kern="1200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Calendarização Periodicidade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116723"/>
                  </a:ext>
                </a:extLst>
              </a:tr>
              <a:tr h="165559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Projeto Integrador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Semana da literacia financeira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Iniciativa que visa sensibilizar os alunos dos cursos de serviços para a educação para o consumo sustentável e literacia financeira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SEC21, SEC22, SEC23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Durante todo 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064323"/>
                  </a:ext>
                </a:extLst>
              </a:tr>
              <a:tr h="1039244"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Eliana Lopes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Pedagógica do Curso à Lionesa Business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Hub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Reforçar competências técnicas na área de Secretariado e promover o contato com empresas, em contexto real.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SEC21, SEC22, SEC23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2831662"/>
                  </a:ext>
                </a:extLst>
              </a:tr>
              <a:tr h="10754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Marta Oliveira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Banco de Portugal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o contacto com estruturas relevantes da atividade económica portuguesa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OE2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SEC22, SEC23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2.º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609165"/>
                  </a:ext>
                </a:extLst>
              </a:tr>
              <a:tr h="12850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Lucília Cardoso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Visita de Estudo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Património cultural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a educação cultural e patrimonial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OE1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SEC23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metricoCopy" panose="020D0503020000020004"/>
                          <a:ea typeface="+mn-ea"/>
                          <a:cs typeface="+mn-cs"/>
                        </a:rPr>
                        <a:t>3.º trimestre</a:t>
                      </a:r>
                    </a:p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138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1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92221C-1CB6-408C-B9E9-2457B5C71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780"/>
            <a:ext cx="9144000" cy="401443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EBFB302-579E-48DE-9433-A310FE03881C}"/>
              </a:ext>
            </a:extLst>
          </p:cNvPr>
          <p:cNvSpPr txBox="1"/>
          <p:nvPr/>
        </p:nvSpPr>
        <p:spPr>
          <a:xfrm>
            <a:off x="113016" y="5836911"/>
            <a:ext cx="8917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84FF"/>
                </a:solidFill>
                <a:latin typeface="GeometricoCopy" panose="020D0503020000020004" pitchFamily="34" charset="0"/>
              </a:rPr>
              <a:t>Rua Augusto Veloso, 140 		               253 203 860                                    epb@epb.pt</a:t>
            </a:r>
          </a:p>
          <a:p>
            <a:r>
              <a:rPr lang="pt-PT" dirty="0">
                <a:solidFill>
                  <a:srgbClr val="0084FF"/>
                </a:solidFill>
                <a:latin typeface="GeometricoCopy" panose="020D0503020000020004" pitchFamily="34" charset="0"/>
              </a:rPr>
              <a:t>4705-082 Braga</a:t>
            </a:r>
          </a:p>
        </p:txBody>
      </p:sp>
    </p:spTree>
    <p:extLst>
      <p:ext uri="{BB962C8B-B14F-4D97-AF65-F5344CB8AC3E}">
        <p14:creationId xmlns:p14="http://schemas.microsoft.com/office/powerpoint/2010/main" val="275269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80E17C-440B-43FD-9CEF-4C76297A6DE8}"/>
              </a:ext>
            </a:extLst>
          </p:cNvPr>
          <p:cNvSpPr txBox="1"/>
          <p:nvPr/>
        </p:nvSpPr>
        <p:spPr>
          <a:xfrm>
            <a:off x="246581" y="155129"/>
            <a:ext cx="8507003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PT" sz="1600" b="1" dirty="0">
                <a:solidFill>
                  <a:srgbClr val="0070C1"/>
                </a:solidFill>
                <a:latin typeface="GeometricoCopy" panose="020D0503020000020004" pitchFamily="34" charset="0"/>
              </a:rPr>
              <a:t>Oferta Formativa em 2023/2024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400" dirty="0">
              <a:latin typeface="GeometricoCopy" panose="020D050302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pt-PT" sz="1400" dirty="0">
              <a:latin typeface="GeometricoCopy" panose="020D050302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6581" y="580511"/>
            <a:ext cx="4836837" cy="639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Os cursos que integram a história da oferta formativa da EPB localizam-se em diversas áreas de educação e formação:</a:t>
            </a:r>
          </a:p>
          <a:p>
            <a:pPr algn="just">
              <a:lnSpc>
                <a:spcPct val="114000"/>
              </a:lnSpc>
            </a:pPr>
            <a:endParaRPr lang="pt-PT" sz="1000" dirty="0">
              <a:solidFill>
                <a:srgbClr val="000000"/>
              </a:solidFill>
              <a:latin typeface="GeometricoCopy" panose="020D0503020000020004" pitchFamily="34" charset="0"/>
            </a:endParaRP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Audiovisuais e Produção dos Media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Ciências Informáticas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Comércio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Construção Civil e Engenharia Civil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Construção e reparação de veículos a motor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Contabilidade e Fiscalidade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Marketing e Publicidade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Direito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Eletricidade e Energia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Eletrónica e Automação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Gestão e Administração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Saúde</a:t>
            </a:r>
          </a:p>
          <a:p>
            <a:pPr marL="342900" lvl="0" indent="-342900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Secretariado e Trabalho Administrativo</a:t>
            </a:r>
          </a:p>
          <a:p>
            <a:pPr algn="just">
              <a:lnSpc>
                <a:spcPct val="114000"/>
              </a:lnSpc>
            </a:pPr>
            <a:endParaRPr lang="pt-PT" sz="1400" dirty="0">
              <a:solidFill>
                <a:srgbClr val="000000"/>
              </a:solidFill>
              <a:latin typeface="GeometricoCopy" panose="020D05030200000200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Uma oferta formativa caraterizada pela sua diversidade, mobilidade e por um registo predominantemente tecnológico, com elevadas expectativas de empregabilidade.</a:t>
            </a:r>
          </a:p>
          <a:p>
            <a:pPr algn="just">
              <a:lnSpc>
                <a:spcPct val="114000"/>
              </a:lnSpc>
            </a:pPr>
            <a:endParaRPr lang="pt-PT" sz="1400" dirty="0">
              <a:solidFill>
                <a:srgbClr val="000000"/>
              </a:solidFill>
              <a:latin typeface="GeometricoCopy" panose="020D05030200000200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pt-PT" sz="1400" dirty="0">
                <a:solidFill>
                  <a:srgbClr val="000000"/>
                </a:solidFill>
                <a:latin typeface="GeometricoCopy" panose="020D0503020000020004" pitchFamily="34" charset="0"/>
              </a:rPr>
              <a:t>Dentro destas áreas de formação, a EPB apresenta para o ciclo de formação 2023-2024 os seguintes cursos:</a:t>
            </a:r>
          </a:p>
        </p:txBody>
      </p:sp>
      <p:pic>
        <p:nvPicPr>
          <p:cNvPr id="7" name="Imagem 6" descr="Uma imagem com texto, captura de ecrã, software, Sistema operativo&#10;&#10;Descrição gerada automaticamente">
            <a:extLst>
              <a:ext uri="{FF2B5EF4-FFF2-40B4-BE49-F238E27FC236}">
                <a16:creationId xmlns:a16="http://schemas.microsoft.com/office/drawing/2014/main" id="{189B3D76-EF55-FE29-1341-20070C32B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62" y="-6904"/>
            <a:ext cx="3670758" cy="68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2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806DF7C-C057-4F40-98FF-67192474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30040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011">
                  <a:extLst>
                    <a:ext uri="{9D8B030D-6E8A-4147-A177-3AD203B41FA5}">
                      <a16:colId xmlns:a16="http://schemas.microsoft.com/office/drawing/2014/main" val="2865653590"/>
                    </a:ext>
                  </a:extLst>
                </a:gridCol>
                <a:gridCol w="873628">
                  <a:extLst>
                    <a:ext uri="{9D8B030D-6E8A-4147-A177-3AD203B41FA5}">
                      <a16:colId xmlns:a16="http://schemas.microsoft.com/office/drawing/2014/main" val="2466938154"/>
                    </a:ext>
                  </a:extLst>
                </a:gridCol>
                <a:gridCol w="1487436">
                  <a:extLst>
                    <a:ext uri="{9D8B030D-6E8A-4147-A177-3AD203B41FA5}">
                      <a16:colId xmlns:a16="http://schemas.microsoft.com/office/drawing/2014/main" val="252390627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42355142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25931670"/>
                    </a:ext>
                  </a:extLst>
                </a:gridCol>
                <a:gridCol w="1176381">
                  <a:extLst>
                    <a:ext uri="{9D8B030D-6E8A-4147-A177-3AD203B41FA5}">
                      <a16:colId xmlns:a16="http://schemas.microsoft.com/office/drawing/2014/main" val="3624750741"/>
                    </a:ext>
                  </a:extLst>
                </a:gridCol>
                <a:gridCol w="1090568">
                  <a:extLst>
                    <a:ext uri="{9D8B030D-6E8A-4147-A177-3AD203B41FA5}">
                      <a16:colId xmlns:a16="http://schemas.microsoft.com/office/drawing/2014/main" val="1765489372"/>
                    </a:ext>
                  </a:extLst>
                </a:gridCol>
              </a:tblGrid>
              <a:tr h="885841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Proponente/ Dinamizador</a:t>
                      </a:r>
                      <a:endParaRPr lang="pt-PT" sz="1000" b="1" i="0" u="none" strike="noStrike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Atividade</a:t>
                      </a:r>
                      <a:endParaRPr lang="pt-PT" sz="1000" b="1" i="0" u="none" strike="noStrike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Designação</a:t>
                      </a:r>
                      <a:endParaRPr lang="pt-PT" sz="1000" b="1" i="0" u="none" strike="noStrike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Objetivo</a:t>
                      </a:r>
                      <a:endParaRPr lang="pt-PT" sz="1000" b="1" i="0" u="none" strike="noStrike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Objetivos Estratégicos - Projeto Educativo </a:t>
                      </a:r>
                      <a:endParaRPr lang="pt-PT" sz="1000" b="1" i="0" u="none" strike="noStrike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Público-alvo </a:t>
                      </a:r>
                      <a:endParaRPr lang="pt-PT" sz="1000" b="1" i="0" u="none" strike="noStrike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solidFill>
                            <a:srgbClr val="0084FF"/>
                          </a:solidFill>
                          <a:effectLst/>
                          <a:latin typeface="GeometricoCopy" panose="020D0503020000020004"/>
                        </a:rPr>
                        <a:t>Calendarização Periodicidade</a:t>
                      </a:r>
                      <a:endParaRPr lang="pt-PT" sz="1000" b="1" i="0" u="none" strike="noStrike" dirty="0">
                        <a:solidFill>
                          <a:srgbClr val="0084FF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extLst>
                  <a:ext uri="{0D108BD9-81ED-4DB2-BD59-A6C34878D82A}">
                    <a16:rowId xmlns:a16="http://schemas.microsoft.com/office/drawing/2014/main" val="3001250931"/>
                  </a:ext>
                </a:extLst>
              </a:tr>
              <a:tr h="622329">
                <a:tc rowSpan="8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Direção Executiva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Direção executiva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Estratégia / Planeamento / Acompanhamento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CE  + outros em função das decisões a tomar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Quinzenal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6012848"/>
                  </a:ext>
                </a:extLst>
              </a:tr>
              <a:tr h="1267303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com  departamentos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. Balanço geral de atividade do mês / plano de ações 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Partilha de problemas e definição conjunta de estratégias de resolução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Discussão de temáticas de relevo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Planeamento e organização de ações conjuntas 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Monitorização de indicadores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CE +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Dept.º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 (identificar necessidades)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BiMensal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00803619"/>
                  </a:ext>
                </a:extLst>
              </a:tr>
              <a:tr h="63693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não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 Balanço geral de atividade do mês / plano de ações 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Partilha de problemas e definição conjunta de estratégias de resolução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 + Colaboradores Não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Trimestral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7567606"/>
                  </a:ext>
                </a:extLst>
              </a:tr>
              <a:tr h="523424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Reuniões do grupo dinamizador da qualidade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Planeamento e balanço de atividades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Análise processos e indicadores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Identificação melhorias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GDQ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Quinzenal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5921798"/>
                  </a:ext>
                </a:extLst>
              </a:tr>
              <a:tr h="55891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Reuniões Estruturas de Apoio </a:t>
                      </a:r>
                      <a:r>
                        <a:rPr lang="pt-PT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Sub</a:t>
                      </a: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- Holding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Planeamento e acompanhamento da atividade;                                                                           . Balanços das atividades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RH/SI/COM/MKT/QUA/ADM/JUR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Bimestral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1363617"/>
                  </a:ext>
                </a:extLst>
              </a:tr>
              <a:tr h="7089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Conselhos de Gerência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Análise de indicadores da área</a:t>
                      </a:r>
                    </a:p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Balanço de atividade</a:t>
                      </a:r>
                    </a:p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Definição iniciativas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Gerentes da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Mensal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0008495"/>
                  </a:ext>
                </a:extLst>
              </a:tr>
              <a:tr h="70897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Encontro de colaboradores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o espírito de grupo e coesão de equipa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Colaboradores EPB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3.º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9009401"/>
                  </a:ext>
                </a:extLst>
              </a:tr>
              <a:tr h="945302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l" fontAlgn="ctr"/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Conselho consultivo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Parecer oferta formativa</a:t>
                      </a:r>
                    </a:p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Parecer opções curriculares</a:t>
                      </a:r>
                    </a:p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Balanço FCT/projetos</a:t>
                      </a:r>
                    </a:p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 Partilha indicadores e resultados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4236" marR="4236" marT="423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 EPB + Coordenadores Cursos + Parcerias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6685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75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792D524-D1FA-4BFD-90E9-F0E2727AD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81489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298">
                  <a:extLst>
                    <a:ext uri="{9D8B030D-6E8A-4147-A177-3AD203B41FA5}">
                      <a16:colId xmlns:a16="http://schemas.microsoft.com/office/drawing/2014/main" val="799246397"/>
                    </a:ext>
                  </a:extLst>
                </a:gridCol>
                <a:gridCol w="837626">
                  <a:extLst>
                    <a:ext uri="{9D8B030D-6E8A-4147-A177-3AD203B41FA5}">
                      <a16:colId xmlns:a16="http://schemas.microsoft.com/office/drawing/2014/main" val="2858004446"/>
                    </a:ext>
                  </a:extLst>
                </a:gridCol>
                <a:gridCol w="1810600">
                  <a:extLst>
                    <a:ext uri="{9D8B030D-6E8A-4147-A177-3AD203B41FA5}">
                      <a16:colId xmlns:a16="http://schemas.microsoft.com/office/drawing/2014/main" val="1463785245"/>
                    </a:ext>
                  </a:extLst>
                </a:gridCol>
                <a:gridCol w="2500238">
                  <a:extLst>
                    <a:ext uri="{9D8B030D-6E8A-4147-A177-3AD203B41FA5}">
                      <a16:colId xmlns:a16="http://schemas.microsoft.com/office/drawing/2014/main" val="2940856556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val="4060838528"/>
                    </a:ext>
                  </a:extLst>
                </a:gridCol>
                <a:gridCol w="1495216">
                  <a:extLst>
                    <a:ext uri="{9D8B030D-6E8A-4147-A177-3AD203B41FA5}">
                      <a16:colId xmlns:a16="http://schemas.microsoft.com/office/drawing/2014/main" val="3146595239"/>
                    </a:ext>
                  </a:extLst>
                </a:gridCol>
                <a:gridCol w="982170">
                  <a:extLst>
                    <a:ext uri="{9D8B030D-6E8A-4147-A177-3AD203B41FA5}">
                      <a16:colId xmlns:a16="http://schemas.microsoft.com/office/drawing/2014/main" val="2641703582"/>
                    </a:ext>
                  </a:extLst>
                </a:gridCol>
              </a:tblGrid>
              <a:tr h="635415">
                <a:tc rowSpan="7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Direção Pedagógica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Reuniões de Pais e Encarregados de Educação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Informações diversas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Partilhar dados sobre processo ensino aprendizagem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Diretor de turma +  Encarregados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 Educação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Trimestral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8930821"/>
                  </a:ext>
                </a:extLst>
              </a:tr>
              <a:tr h="7960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Projeto Integrador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Semana de Acolhimento dos alunos do 1º ano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Maior integração e envolvimento dos alunos, partilha de experiências e conhecimento; integração da turma e 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Docentes + alunos + DIP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1.ª Semana de aulas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90296668"/>
                  </a:ext>
                </a:extLst>
              </a:tr>
              <a:tr h="1078576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lançamento ano letivo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Apresentação do corpo docente e estruturas de apoio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Distribuição de serviço letivo/horário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Cronograma escolar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Principais coordenadas para o ano letivo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 + Coordenadores de Curso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Diretores de Turma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Professores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Dept.º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4302439"/>
                  </a:ext>
                </a:extLst>
              </a:tr>
              <a:tr h="963912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Geral de Encarregados de Educação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Apresentação da EPB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Modelo Educativo da EPB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Linhas orientadoras do ano letivo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 + 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Coordenadores de Curso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Diretores de Turma + 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Psicólogas (DIP) + Pais/EE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6781048"/>
                  </a:ext>
                </a:extLst>
              </a:tr>
              <a:tr h="140955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Conselho Pedagógico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Informativo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Discussão de problemas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Estratégias de resolução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Análise de indicadores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Coordenadores de Curso + 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DIP/DCM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 Mensal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5557884"/>
                  </a:ext>
                </a:extLst>
              </a:tr>
              <a:tr h="144254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Conselhos de Turma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Análise do processo de ensino-aprendizagem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Discussão das propostas de avaliação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Definição de estratégicas promotoras de sucesso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escolar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letivo/horário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Docentes CT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DIP +</a:t>
                      </a:r>
                      <a:b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Coordenadora  EMAEI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Trimestral e excecionalmente quando necessário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1756323"/>
                  </a:ext>
                </a:extLst>
              </a:tr>
              <a:tr h="531928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Reunião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Conselhos de 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Análise curricular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Projetos 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Docentes 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GeometricoCopy" panose="020D0503020000020004"/>
                        </a:rPr>
                        <a:t>1.º 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41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F715D-7198-47B2-8E83-CA49BD17D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25185"/>
              </p:ext>
            </p:extLst>
          </p:nvPr>
        </p:nvGraphicFramePr>
        <p:xfrm>
          <a:off x="0" y="0"/>
          <a:ext cx="9143999" cy="6967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035">
                  <a:extLst>
                    <a:ext uri="{9D8B030D-6E8A-4147-A177-3AD203B41FA5}">
                      <a16:colId xmlns:a16="http://schemas.microsoft.com/office/drawing/2014/main" val="3830156836"/>
                    </a:ext>
                  </a:extLst>
                </a:gridCol>
                <a:gridCol w="824948">
                  <a:extLst>
                    <a:ext uri="{9D8B030D-6E8A-4147-A177-3AD203B41FA5}">
                      <a16:colId xmlns:a16="http://schemas.microsoft.com/office/drawing/2014/main" val="1296149221"/>
                    </a:ext>
                  </a:extLst>
                </a:gridCol>
                <a:gridCol w="1697540">
                  <a:extLst>
                    <a:ext uri="{9D8B030D-6E8A-4147-A177-3AD203B41FA5}">
                      <a16:colId xmlns:a16="http://schemas.microsoft.com/office/drawing/2014/main" val="3945065918"/>
                    </a:ext>
                  </a:extLst>
                </a:gridCol>
                <a:gridCol w="2700968">
                  <a:extLst>
                    <a:ext uri="{9D8B030D-6E8A-4147-A177-3AD203B41FA5}">
                      <a16:colId xmlns:a16="http://schemas.microsoft.com/office/drawing/2014/main" val="4134879647"/>
                    </a:ext>
                  </a:extLst>
                </a:gridCol>
                <a:gridCol w="825022">
                  <a:extLst>
                    <a:ext uri="{9D8B030D-6E8A-4147-A177-3AD203B41FA5}">
                      <a16:colId xmlns:a16="http://schemas.microsoft.com/office/drawing/2014/main" val="1573350581"/>
                    </a:ext>
                  </a:extLst>
                </a:gridCol>
                <a:gridCol w="1139317">
                  <a:extLst>
                    <a:ext uri="{9D8B030D-6E8A-4147-A177-3AD203B41FA5}">
                      <a16:colId xmlns:a16="http://schemas.microsoft.com/office/drawing/2014/main" val="2374775896"/>
                    </a:ext>
                  </a:extLst>
                </a:gridCol>
                <a:gridCol w="982169">
                  <a:extLst>
                    <a:ext uri="{9D8B030D-6E8A-4147-A177-3AD203B41FA5}">
                      <a16:colId xmlns:a16="http://schemas.microsoft.com/office/drawing/2014/main" val="659602045"/>
                    </a:ext>
                  </a:extLst>
                </a:gridCol>
              </a:tblGrid>
              <a:tr h="1378585">
                <a:tc rowSpan="7">
                  <a:txBody>
                    <a:bodyPr/>
                    <a:lstStyle/>
                    <a:p>
                      <a:pPr marL="72000" algn="ctr" fontAlgn="ctr"/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Direção Pedagógica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 Grupos Curriculares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Planeamento curricular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Plano de atividades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Análise de indicadores disciplina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Definição de estratégias concertadas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. Projetos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Docentes da área curricular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Trimestral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43221071"/>
                  </a:ext>
                </a:extLst>
              </a:tr>
              <a:tr h="1522059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Assembleia de Delegados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Análise de propostas; identificação de problemas; contributos para o plano de atividades da escola, sugestões de melhoria.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Delegados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Trimestral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2496513"/>
                  </a:ext>
                </a:extLst>
              </a:tr>
              <a:tr h="121764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Concurso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Concurso de PAP Geração+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Escolher e premiar em cada ano letivo, as 5 melhores PAP de todas as Escolas Profissionais da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Subholding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Rumos Education.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diplomados com as melhores PAP das escolas da Rumos 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5129394"/>
                  </a:ext>
                </a:extLst>
              </a:tr>
              <a:tr h="718114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Intervenções PSP-Escola Segura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ações de sensibilização e de prevenção em vários domínios.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Todos os alunos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Ao longo do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7122624"/>
                  </a:ext>
                </a:extLst>
              </a:tr>
              <a:tr h="60882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Reunião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Assembleias da ANESPO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Discussão de assuntos inerentes à gestão das escolas profissionais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Ao longo do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40141508"/>
                  </a:ext>
                </a:extLst>
              </a:tr>
              <a:tr h="60882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Aniversário 34 anos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Comemorar com toda a comunidade educativa o aniversário da EPB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educativa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 1.º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15851670"/>
                  </a:ext>
                </a:extLst>
              </a:tr>
              <a:tr h="913235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Palestra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Dia Mundial de Combate ao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Bullying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Sensibilizar os alunos para a importância de combate ao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bullying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Comunidade educativa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 1.º trimestre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291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83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F715D-7198-47B2-8E83-CA49BD17D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457778"/>
              </p:ext>
            </p:extLst>
          </p:nvPr>
        </p:nvGraphicFramePr>
        <p:xfrm>
          <a:off x="1" y="0"/>
          <a:ext cx="9144000" cy="6857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474">
                  <a:extLst>
                    <a:ext uri="{9D8B030D-6E8A-4147-A177-3AD203B41FA5}">
                      <a16:colId xmlns:a16="http://schemas.microsoft.com/office/drawing/2014/main" val="383015683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1296149221"/>
                    </a:ext>
                  </a:extLst>
                </a:gridCol>
                <a:gridCol w="1591524">
                  <a:extLst>
                    <a:ext uri="{9D8B030D-6E8A-4147-A177-3AD203B41FA5}">
                      <a16:colId xmlns:a16="http://schemas.microsoft.com/office/drawing/2014/main" val="3945065918"/>
                    </a:ext>
                  </a:extLst>
                </a:gridCol>
                <a:gridCol w="2700968">
                  <a:extLst>
                    <a:ext uri="{9D8B030D-6E8A-4147-A177-3AD203B41FA5}">
                      <a16:colId xmlns:a16="http://schemas.microsoft.com/office/drawing/2014/main" val="4134879647"/>
                    </a:ext>
                  </a:extLst>
                </a:gridCol>
                <a:gridCol w="825022">
                  <a:extLst>
                    <a:ext uri="{9D8B030D-6E8A-4147-A177-3AD203B41FA5}">
                      <a16:colId xmlns:a16="http://schemas.microsoft.com/office/drawing/2014/main" val="1573350581"/>
                    </a:ext>
                  </a:extLst>
                </a:gridCol>
                <a:gridCol w="1159461">
                  <a:extLst>
                    <a:ext uri="{9D8B030D-6E8A-4147-A177-3AD203B41FA5}">
                      <a16:colId xmlns:a16="http://schemas.microsoft.com/office/drawing/2014/main" val="2374775896"/>
                    </a:ext>
                  </a:extLst>
                </a:gridCol>
                <a:gridCol w="962026">
                  <a:extLst>
                    <a:ext uri="{9D8B030D-6E8A-4147-A177-3AD203B41FA5}">
                      <a16:colId xmlns:a16="http://schemas.microsoft.com/office/drawing/2014/main" val="659602045"/>
                    </a:ext>
                  </a:extLst>
                </a:gridCol>
              </a:tblGrid>
              <a:tr h="1744798">
                <a:tc rowSpan="4"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u="none" strike="noStrike" dirty="0">
                          <a:effectLst/>
                          <a:latin typeface="GeometricoCopy" panose="020D0503020000020004"/>
                        </a:rPr>
                        <a:t>Diretora Pedagógica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Cerimónia de entrega de prémios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Premiar projetos e o mérito dos alunos: Prémio Gandhi de Educação para a Cidadania e Selo de Qualidade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eTwinning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; Prémios Site Star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DECOJovem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; Prémios da Campanha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Member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Get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 </a:t>
                      </a:r>
                      <a:r>
                        <a:rPr lang="pt-P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Member</a:t>
                      </a: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; Prémios de mérito e menções honrosas; Prémios Melhor PAP de cada curso; Prémio Melhor Aluno da EPB.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Direção, diplomados 2019/2022 e atuais alunos dos 2.º e 3.º anos.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2496513"/>
                  </a:ext>
                </a:extLst>
              </a:tr>
              <a:tr h="710137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Exposição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Orçamento Participativo "Tu Decides"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Promover uma maior participação dos jovens</a:t>
                      </a:r>
                      <a:b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</a:br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 aumentar o seu contributo para o desenvolvimento do seu concelho.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OE2</a:t>
                      </a: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Delegados de turma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5129394"/>
                  </a:ext>
                </a:extLst>
              </a:tr>
              <a:tr h="945446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Formação em Contexto de Trabalho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Promover uma educação e ensino de qualidade integrando a formação em contexto de trabalho com enfoque no desenvolvimento de competências técnicas, relacionais e organizacionais. 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alunos 2º e 3º anos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3º trimestre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3059608"/>
                  </a:ext>
                </a:extLst>
              </a:tr>
              <a:tr h="945446">
                <a:tc vMerge="1">
                  <a:txBody>
                    <a:bodyPr/>
                    <a:lstStyle/>
                    <a:p>
                      <a:pPr marL="72000" algn="l" fontAlgn="ctr"/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Prova de Aptidão Profissional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.Promover uma educação e ensino de qualidade pela elaboração, apresentação de defesa de um projeto transdisciplinar e integrador associado ao perfil profissional do curso</a:t>
                      </a:r>
                    </a:p>
                    <a:p>
                      <a:pPr marL="72000"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OE1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alunos finalistas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defTabSz="685783" rtl="0" eaLnBrk="1" fontAlgn="ctr" latinLnBrk="0" hangingPunct="1"/>
                      <a:r>
                        <a:rPr lang="pt-P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ao longo do 3º ano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6203179"/>
                  </a:ext>
                </a:extLst>
              </a:tr>
              <a:tr h="4608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GeometricoCopy" panose="020D0503020000020004"/>
                          <a:ea typeface="+mn-ea"/>
                          <a:cs typeface="+mn-cs"/>
                        </a:rPr>
                        <a:t>Equipa Multidisciplinar de Apoio à Educação Inclusiva (EMAEI)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Formação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Escola inclusiva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Capacitação e formação contínua dos docentes para uma escola inclusiva.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OE4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Docentes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1.º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67122624"/>
                  </a:ext>
                </a:extLst>
              </a:tr>
              <a:tr h="974884">
                <a:tc vMerge="1">
                  <a:txBody>
                    <a:bodyPr/>
                    <a:lstStyle/>
                    <a:p>
                      <a:pPr algn="l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Semana Ubuntu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Acompanhar, facilitar, enriquecer e consolidar o desenvolvimento de cada participante enquanto líder ao serviço da comunidade, promovendo competências humanas e técnicas relevantes para o seu percurso de vida.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marL="72000"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 NSE e alunos com capacidade mobilizadora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2.º trimestre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2913676"/>
                  </a:ext>
                </a:extLst>
              </a:tr>
              <a:tr h="1076433"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Departamento de Intervenção </a:t>
                      </a:r>
                      <a:r>
                        <a:rPr lang="pt-PT" sz="1000" b="1" u="none" strike="noStrike" dirty="0" err="1">
                          <a:effectLst/>
                          <a:latin typeface="GeometricoCopy" panose="020D0503020000020004"/>
                        </a:rPr>
                        <a:t>Psicoeducativa</a:t>
                      </a:r>
                      <a:r>
                        <a:rPr lang="pt-PT" sz="1000" b="1" u="none" strike="noStrike" dirty="0">
                          <a:effectLst/>
                          <a:latin typeface="GeometricoCopy" panose="020D0503020000020004"/>
                        </a:rPr>
                        <a:t> (DIP)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  <a:p>
                      <a:pPr algn="ctr" fontAlgn="ctr"/>
                      <a:endParaRPr lang="pt-PT" sz="1000" b="1" u="none" strike="noStrike" kern="1200" dirty="0">
                        <a:solidFill>
                          <a:schemeClr val="dk1"/>
                        </a:solidFill>
                        <a:effectLst/>
                        <a:latin typeface="GeometricoCopy" panose="020D05030200000200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Outros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Clube #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Desenvolver um projeto de mentorias.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u="none" strike="noStrike" dirty="0">
                          <a:effectLst/>
                          <a:latin typeface="GeometricoCopy" panose="020D0503020000020004"/>
                        </a:rPr>
                        <a:t>OE1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GeometricoCopy" panose="020D050302000002000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2º trimestre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metricoCopy" panose="020D0503020000020004"/>
                        </a:rPr>
                        <a:t>Alunos, DT, CC, EE e DP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700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45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964FCC2059EE45A1CC6443ACC37E86" ma:contentTypeVersion="12" ma:contentTypeDescription="Criar um novo documento." ma:contentTypeScope="" ma:versionID="77d0eb9d61edc4bb1b165ed9a4b69559">
  <xsd:schema xmlns:xsd="http://www.w3.org/2001/XMLSchema" xmlns:xs="http://www.w3.org/2001/XMLSchema" xmlns:p="http://schemas.microsoft.com/office/2006/metadata/properties" xmlns:ns2="257ad4ba-6525-4baa-9e75-eee887b64b09" xmlns:ns3="0f5840f3-d4bd-4ba8-8b6a-7cf235eea141" targetNamespace="http://schemas.microsoft.com/office/2006/metadata/properties" ma:root="true" ma:fieldsID="c068e8562fcd501bf2ed418bcdd89db9" ns2:_="" ns3:_="">
    <xsd:import namespace="257ad4ba-6525-4baa-9e75-eee887b64b09"/>
    <xsd:import namespace="0f5840f3-d4bd-4ba8-8b6a-7cf235eea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ad4ba-6525-4baa-9e75-eee887b64b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851dc2af-2b19-4e28-8216-c2220ea549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840f3-d4bd-4ba8-8b6a-7cf235eea14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8c7ca84-6c8c-4934-81ac-ac2462e71fe3}" ma:internalName="TaxCatchAll" ma:showField="CatchAllData" ma:web="0f5840f3-d4bd-4ba8-8b6a-7cf235eea1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5840f3-d4bd-4ba8-8b6a-7cf235eea141" xsi:nil="true"/>
    <lcf76f155ced4ddcb4097134ff3c332f xmlns="257ad4ba-6525-4baa-9e75-eee887b64b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8DF93B-ABA9-435C-94D0-C95E023E79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8B21B-3DC5-4593-97D9-637EC420D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ad4ba-6525-4baa-9e75-eee887b64b09"/>
    <ds:schemaRef ds:uri="0f5840f3-d4bd-4ba8-8b6a-7cf235eea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611180-05EB-4DD7-9F24-47ED500942C1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57ad4ba-6525-4baa-9e75-eee887b64b09"/>
    <ds:schemaRef ds:uri="http://schemas.microsoft.com/office/infopath/2007/PartnerControls"/>
    <ds:schemaRef ds:uri="0f5840f3-d4bd-4ba8-8b6a-7cf235eea141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8396</Words>
  <Application>Microsoft Office PowerPoint</Application>
  <PresentationFormat>Apresentação no Ecrã (4:3)</PresentationFormat>
  <Paragraphs>1528</Paragraphs>
  <Slides>42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GeometricoCopy</vt:lpstr>
      <vt:lpstr>GeometricoMedium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PEDAGÓGICO</dc:title>
  <dc:creator>Natália Rebelo</dc:creator>
  <cp:lastModifiedBy>Angela Pereira</cp:lastModifiedBy>
  <cp:revision>41</cp:revision>
  <cp:lastPrinted>2023-10-27T11:02:04Z</cp:lastPrinted>
  <dcterms:created xsi:type="dcterms:W3CDTF">2020-12-16T13:04:08Z</dcterms:created>
  <dcterms:modified xsi:type="dcterms:W3CDTF">2023-11-14T17:07:02Z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0x0101001E964FCC2059EE45A1CC6443ACC37E86</vt:lpwstr>
  </property>
  <property fmtid="{D5CDD505-2E9C-101B-9397-08002B2CF9AE}" pid="3" name="_dlc_DocIdItemGuid">
    <vt:lpwstr>c0e33b1e-1c80-4070-849e-34d49938f82a</vt:lpwstr>
  </property>
  <property fmtid="{D5CDD505-2E9C-101B-9397-08002B2CF9AE}" pid="4" name="xd_ProgID">
    <vt:lpwstr/>
  </property>
  <property fmtid="{D5CDD505-2E9C-101B-9397-08002B2CF9AE}" pid="5" name="_dlc_DocId">
    <vt:lpwstr>AJT2XQD2YXHK-1968926850-7908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dlc_DocIdUrl">
    <vt:lpwstr>https://epbpt.sharepoint.com/sites/epb/qualidade/_layouts/15/DocIdRedir.aspx?ID=AJT2XQD2YXHK-1968926850-7908, AJT2XQD2YXHK-1968926850-7908</vt:lpwstr>
  </property>
  <property fmtid="{D5CDD505-2E9C-101B-9397-08002B2CF9AE}" pid="11" name="xd_Signature">
    <vt:bool>false</vt:bool>
  </property>
  <property fmtid="{D5CDD505-2E9C-101B-9397-08002B2CF9AE}" pid="12" name="MediaServiceImageTags">
    <vt:lpwstr/>
  </property>
</Properties>
</file>